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45"/>
  </p:notesMasterIdLst>
  <p:sldIdLst>
    <p:sldId id="256" r:id="rId3"/>
    <p:sldId id="290" r:id="rId4"/>
    <p:sldId id="258" r:id="rId5"/>
    <p:sldId id="291" r:id="rId6"/>
    <p:sldId id="259" r:id="rId7"/>
    <p:sldId id="260" r:id="rId8"/>
    <p:sldId id="301" r:id="rId9"/>
    <p:sldId id="292" r:id="rId10"/>
    <p:sldId id="302" r:id="rId11"/>
    <p:sldId id="263" r:id="rId12"/>
    <p:sldId id="293" r:id="rId13"/>
    <p:sldId id="294" r:id="rId14"/>
    <p:sldId id="296" r:id="rId15"/>
    <p:sldId id="295" r:id="rId16"/>
    <p:sldId id="297" r:id="rId17"/>
    <p:sldId id="298" r:id="rId18"/>
    <p:sldId id="299" r:id="rId19"/>
    <p:sldId id="300" r:id="rId20"/>
    <p:sldId id="261" r:id="rId21"/>
    <p:sldId id="262" r:id="rId22"/>
    <p:sldId id="318" r:id="rId23"/>
    <p:sldId id="315" r:id="rId24"/>
    <p:sldId id="317" r:id="rId25"/>
    <p:sldId id="316" r:id="rId26"/>
    <p:sldId id="268" r:id="rId27"/>
    <p:sldId id="273" r:id="rId28"/>
    <p:sldId id="274" r:id="rId29"/>
    <p:sldId id="276" r:id="rId30"/>
    <p:sldId id="305" r:id="rId31"/>
    <p:sldId id="319" r:id="rId32"/>
    <p:sldId id="320" r:id="rId33"/>
    <p:sldId id="306" r:id="rId34"/>
    <p:sldId id="322" r:id="rId35"/>
    <p:sldId id="286" r:id="rId36"/>
    <p:sldId id="287" r:id="rId37"/>
    <p:sldId id="309" r:id="rId38"/>
    <p:sldId id="310" r:id="rId39"/>
    <p:sldId id="311" r:id="rId40"/>
    <p:sldId id="307" r:id="rId41"/>
    <p:sldId id="303" r:id="rId42"/>
    <p:sldId id="304" r:id="rId43"/>
    <p:sldId id="284" r:id="rId44"/>
  </p:sldIdLst>
  <p:sldSz cx="9144000" cy="5143500" type="screen16x9"/>
  <p:notesSz cx="6858000" cy="9144000"/>
  <p:embeddedFontLst>
    <p:embeddedFont>
      <p:font typeface="Lato" panose="020B060402020202020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hU2Bj8givmkfYuayqGks6dSfOU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03D"/>
    <a:srgbClr val="CD1F69"/>
    <a:srgbClr val="F9B233"/>
    <a:srgbClr val="C3154C"/>
    <a:srgbClr val="4D3188"/>
    <a:srgbClr val="3DAB39"/>
    <a:srgbClr val="FCC530"/>
    <a:srgbClr val="169DD9"/>
    <a:srgbClr val="840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02B09B5-70B4-4BDE-B84D-4C13BF9EFBE9}">
  <a:tblStyle styleId="{A02B09B5-70B4-4BDE-B84D-4C13BF9EFBE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2" autoAdjust="0"/>
    <p:restoredTop sz="94660"/>
  </p:normalViewPr>
  <p:slideViewPr>
    <p:cSldViewPr snapToGrid="0">
      <p:cViewPr>
        <p:scale>
          <a:sx n="99" d="100"/>
          <a:sy n="99" d="100"/>
        </p:scale>
        <p:origin x="48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Transparencia</c:v>
                </c:pt>
              </c:strCache>
            </c:strRef>
          </c:tx>
          <c:spPr>
            <a:solidFill>
              <a:srgbClr val="AB0A3F"/>
            </a:solidFill>
            <a:ln w="12700"/>
          </c:spPr>
          <c:dPt>
            <c:idx val="0"/>
            <c:bubble3D val="0"/>
            <c:spPr>
              <a:solidFill>
                <a:srgbClr val="AB0A3F">
                  <a:alpha val="70000"/>
                </a:srgb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F1-4B8C-8DC5-045B2403EAF9}"/>
              </c:ext>
            </c:extLst>
          </c:dPt>
          <c:dPt>
            <c:idx val="1"/>
            <c:bubble3D val="0"/>
            <c:spPr>
              <a:solidFill>
                <a:srgbClr val="AB0A3F">
                  <a:alpha val="50000"/>
                </a:srgb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F1-4B8C-8DC5-045B2403EAF9}"/>
              </c:ext>
            </c:extLst>
          </c:dPt>
          <c:dPt>
            <c:idx val="2"/>
            <c:bubble3D val="0"/>
            <c:spPr>
              <a:solidFill>
                <a:srgbClr val="AB0A3F">
                  <a:alpha val="30000"/>
                </a:srgb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EF1-4B8C-8DC5-045B2403EAF9}"/>
              </c:ext>
            </c:extLst>
          </c:dPt>
          <c:dPt>
            <c:idx val="3"/>
            <c:bubble3D val="0"/>
            <c:spPr>
              <a:solidFill>
                <a:srgbClr val="AB0A3F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EF1-4B8C-8DC5-045B2403EAF9}"/>
              </c:ext>
            </c:extLst>
          </c:dPt>
          <c:dLbls>
            <c:delete val="1"/>
          </c:dLbls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10</c:v>
                </c:pt>
                <c:pt idx="1">
                  <c:v>15.5</c:v>
                </c:pt>
                <c:pt idx="2">
                  <c:v>34</c:v>
                </c:pt>
                <c:pt idx="3">
                  <c:v>40.5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EF1-4B8C-8DC5-045B2403EAF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Egresos</c:v>
                </c:pt>
              </c:strCache>
            </c:strRef>
          </c:tx>
          <c:spPr>
            <a:solidFill>
              <a:srgbClr val="AB0A3F"/>
            </a:solidFill>
            <a:ln w="12700"/>
          </c:spPr>
          <c:explosion val="1"/>
          <c:dPt>
            <c:idx val="0"/>
            <c:bubble3D val="0"/>
            <c:explosion val="0"/>
            <c:spPr>
              <a:solidFill>
                <a:srgbClr val="AB0A3F">
                  <a:alpha val="70000"/>
                </a:srgb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17-44DE-AA96-85374EB2BF3F}"/>
              </c:ext>
            </c:extLst>
          </c:dPt>
          <c:dPt>
            <c:idx val="1"/>
            <c:bubble3D val="0"/>
            <c:explosion val="0"/>
            <c:spPr>
              <a:solidFill>
                <a:srgbClr val="AB0A3F">
                  <a:alpha val="50000"/>
                </a:srgb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17-44DE-AA96-85374EB2BF3F}"/>
              </c:ext>
            </c:extLst>
          </c:dPt>
          <c:dPt>
            <c:idx val="2"/>
            <c:bubble3D val="0"/>
            <c:explosion val="0"/>
            <c:spPr>
              <a:solidFill>
                <a:srgbClr val="AB0A3F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717-44DE-AA96-85374EB2BF3F}"/>
              </c:ext>
            </c:extLst>
          </c:dPt>
          <c:dPt>
            <c:idx val="3"/>
            <c:bubble3D val="0"/>
            <c:spPr>
              <a:solidFill>
                <a:srgbClr val="AB0A3F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717-44DE-AA96-85374EB2BF3F}"/>
              </c:ext>
            </c:extLst>
          </c:dPt>
          <c:dLbls>
            <c:delete val="1"/>
          </c:dLbls>
          <c:cat>
            <c:numRef>
              <c:f>Hoja1!$A$2:$A$4</c:f>
              <c:numCache>
                <c:formatCode>General</c:formatCode>
                <c:ptCount val="3"/>
              </c:numCache>
            </c:numRef>
          </c:cat>
          <c:val>
            <c:numRef>
              <c:f>Hoja1!$B$2:$B$4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6.3</c:v>
                </c:pt>
                <c:pt idx="2">
                  <c:v>85.5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717-44DE-AA96-85374EB2BF3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2cbc835b09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" name="Google Shape;513;g32cbc835b09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3" name="Google Shape;52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4" name="Google Shape;5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4" name="Google Shape;5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498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4" name="Google Shape;5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8500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4c0daa681d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4" name="Google Shape;684;g34c0daa681d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6276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8" name="Google Shape;69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" name="Google Shape;1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" name="Google Shape;1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8125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1" name="Google Shape;1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" name="Google Shape;2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522a828317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7" name="Google Shape;317;g3522a828317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22a8283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0" name="Google Shape;270;g3522a8283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22a828317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4" name="Google Shape;284;g3522a828317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3" name="Google Shape;3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44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2940249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7141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109" lvl="1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663" lvl="2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217" lvl="3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771" lvl="4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326" lvl="5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880" lvl="6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434" lvl="7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989" lvl="8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7141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109" lvl="1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663" lvl="2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217" lvl="3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771" lvl="4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326" lvl="5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880" lvl="6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434" lvl="7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989" lvl="8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7141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109" lvl="1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663" lvl="2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217" lvl="3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771" lvl="4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326" lvl="5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880" lvl="6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434" lvl="7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989" lvl="8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7141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109" lvl="1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663" lvl="2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217" lvl="3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771" lvl="4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326" lvl="5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880" lvl="6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434" lvl="7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989" lvl="8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4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1427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457109" lvl="1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685663" lvl="2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914217" lvl="3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142771" lvl="4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1371326" lvl="5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1599880" lvl="6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1828434" lvl="7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2056989" lvl="8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22a828317_0_8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3522a828317_0_8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7141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109" lvl="1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663" lvl="2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217" lvl="3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771" lvl="4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326" lvl="5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880" lvl="6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434" lvl="7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989" lvl="8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g3522a828317_0_8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3522a828317_0_8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3522a828317_0_8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554" lvl="0" indent="-11427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457109" lvl="1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685663" lvl="2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914217" lvl="3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142771" lvl="4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1371326" lvl="5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1599880" lvl="6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1828434" lvl="7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2056989" lvl="8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2"/>
          </p:nvPr>
        </p:nvSpPr>
        <p:spPr>
          <a:xfrm>
            <a:off x="629842" y="1878807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7141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109" lvl="1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663" lvl="2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217" lvl="3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771" lvl="4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326" lvl="5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880" lvl="6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434" lvl="7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989" lvl="8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3"/>
          </p:nvPr>
        </p:nvSpPr>
        <p:spPr>
          <a:xfrm>
            <a:off x="4629150" y="1260873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554" lvl="0" indent="-11427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457109" lvl="1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685663" lvl="2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914217" lvl="3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142771" lvl="4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1371326" lvl="5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1599880" lvl="6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1828434" lvl="7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2056989" lvl="8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4"/>
          </p:nvPr>
        </p:nvSpPr>
        <p:spPr>
          <a:xfrm>
            <a:off x="4629150" y="1878807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7141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109" lvl="1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663" lvl="2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217" lvl="3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771" lvl="4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326" lvl="5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880" lvl="6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434" lvl="7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989" lvl="8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629842" y="342901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21585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457109" lvl="1" indent="-20315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685663" lvl="2" indent="-1904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914217" lvl="3" indent="-17776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142771" lvl="4" indent="-17776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1371326" lvl="5" indent="-17776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1599880" lvl="6" indent="-17776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1828434" lvl="7" indent="-17776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2056989" lvl="8" indent="-17776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2"/>
          </p:nvPr>
        </p:nvSpPr>
        <p:spPr>
          <a:xfrm>
            <a:off x="629842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1427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457109" lvl="1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685663" lvl="2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914217" lvl="3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142771" lvl="4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1371326" lvl="5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1599880" lvl="6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1828434" lvl="7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2056989" lvl="8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5"/>
          <p:cNvSpPr txBox="1">
            <a:spLocks noGrp="1"/>
          </p:cNvSpPr>
          <p:nvPr>
            <p:ph type="title"/>
          </p:nvPr>
        </p:nvSpPr>
        <p:spPr>
          <a:xfrm>
            <a:off x="629842" y="342901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35"/>
          <p:cNvSpPr txBox="1">
            <a:spLocks noGrp="1"/>
          </p:cNvSpPr>
          <p:nvPr>
            <p:ph type="body" idx="1"/>
          </p:nvPr>
        </p:nvSpPr>
        <p:spPr>
          <a:xfrm>
            <a:off x="629842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1427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457109" lvl="1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685663" lvl="2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914217" lvl="3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142771" lvl="4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1371326" lvl="5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1599880" lvl="6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1828434" lvl="7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2056989" lvl="8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34" name="Google Shape;134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7141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109" lvl="1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663" lvl="2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217" lvl="3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771" lvl="4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326" lvl="5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880" lvl="6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434" lvl="7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989" lvl="8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6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6"/>
          <p:cNvSpPr txBox="1">
            <a:spLocks noGrp="1"/>
          </p:cNvSpPr>
          <p:nvPr>
            <p:ph type="body" idx="1"/>
          </p:nvPr>
        </p:nvSpPr>
        <p:spPr>
          <a:xfrm rot="5400000">
            <a:off x="2940249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7141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109" lvl="1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663" lvl="2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217" lvl="3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771" lvl="4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326" lvl="5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880" lvl="6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434" lvl="7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989" lvl="8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7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7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7141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109" lvl="1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663" lvl="2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217" lvl="3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771" lvl="4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326" lvl="5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880" lvl="6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434" lvl="7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989" lvl="8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44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1427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1800">
                <a:solidFill>
                  <a:srgbClr val="888888"/>
                </a:solidFill>
              </a:defRPr>
            </a:lvl1pPr>
            <a:lvl2pPr marL="457109" lvl="1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1500">
                <a:solidFill>
                  <a:srgbClr val="888888"/>
                </a:solidFill>
              </a:defRPr>
            </a:lvl2pPr>
            <a:lvl3pPr marL="685663" lvl="2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1350">
                <a:solidFill>
                  <a:srgbClr val="888888"/>
                </a:solidFill>
              </a:defRPr>
            </a:lvl3pPr>
            <a:lvl4pPr marL="914217" lvl="3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200">
                <a:solidFill>
                  <a:srgbClr val="888888"/>
                </a:solidFill>
              </a:defRPr>
            </a:lvl4pPr>
            <a:lvl5pPr marL="1142771" lvl="4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200">
                <a:solidFill>
                  <a:srgbClr val="888888"/>
                </a:solidFill>
              </a:defRPr>
            </a:lvl5pPr>
            <a:lvl6pPr marL="1371326" lvl="5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200">
                <a:solidFill>
                  <a:srgbClr val="888888"/>
                </a:solidFill>
              </a:defRPr>
            </a:lvl6pPr>
            <a:lvl7pPr marL="1599880" lvl="6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200">
                <a:solidFill>
                  <a:srgbClr val="888888"/>
                </a:solidFill>
              </a:defRPr>
            </a:lvl7pPr>
            <a:lvl8pPr marL="1828434" lvl="7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200">
                <a:solidFill>
                  <a:srgbClr val="888888"/>
                </a:solidFill>
              </a:defRPr>
            </a:lvl8pPr>
            <a:lvl9pPr marL="2056989" lvl="8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1" name="Google Shape;31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7141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109" lvl="1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663" lvl="2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217" lvl="3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771" lvl="4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326" lvl="5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880" lvl="6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434" lvl="7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989" lvl="8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7" name="Google Shape;37;p2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7141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109" lvl="1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663" lvl="2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217" lvl="3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771" lvl="4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326" lvl="5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880" lvl="6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434" lvl="7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989" lvl="8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554" lvl="0" indent="-11427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 b="1"/>
            </a:lvl1pPr>
            <a:lvl2pPr marL="457109" lvl="1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500" b="1"/>
            </a:lvl2pPr>
            <a:lvl3pPr marL="685663" lvl="2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350" b="1"/>
            </a:lvl3pPr>
            <a:lvl4pPr marL="914217" lvl="3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4pPr>
            <a:lvl5pPr marL="1142771" lvl="4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5pPr>
            <a:lvl6pPr marL="1371326" lvl="5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6pPr>
            <a:lvl7pPr marL="1599880" lvl="6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7pPr>
            <a:lvl8pPr marL="1828434" lvl="7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8pPr>
            <a:lvl9pPr marL="2056989" lvl="8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2"/>
          </p:nvPr>
        </p:nvSpPr>
        <p:spPr>
          <a:xfrm>
            <a:off x="629842" y="1878807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7141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109" lvl="1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663" lvl="2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217" lvl="3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771" lvl="4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326" lvl="5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880" lvl="6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434" lvl="7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989" lvl="8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3"/>
          </p:nvPr>
        </p:nvSpPr>
        <p:spPr>
          <a:xfrm>
            <a:off x="4629150" y="1260873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554" lvl="0" indent="-11427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 b="1"/>
            </a:lvl1pPr>
            <a:lvl2pPr marL="457109" lvl="1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500" b="1"/>
            </a:lvl2pPr>
            <a:lvl3pPr marL="685663" lvl="2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350" b="1"/>
            </a:lvl3pPr>
            <a:lvl4pPr marL="914217" lvl="3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4pPr>
            <a:lvl5pPr marL="1142771" lvl="4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5pPr>
            <a:lvl6pPr marL="1371326" lvl="5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6pPr>
            <a:lvl7pPr marL="1599880" lvl="6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7pPr>
            <a:lvl8pPr marL="1828434" lvl="7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8pPr>
            <a:lvl9pPr marL="2056989" lvl="8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4"/>
          </p:nvPr>
        </p:nvSpPr>
        <p:spPr>
          <a:xfrm>
            <a:off x="4629150" y="1878807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7141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109" lvl="1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685663" lvl="2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217" lvl="3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2771" lvl="4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326" lvl="5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599880" lvl="6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434" lvl="7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6989" lvl="8" indent="-17141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629842" y="342901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26664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2400"/>
            </a:lvl1pPr>
            <a:lvl2pPr marL="457109" lvl="1" indent="-24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2100"/>
            </a:lvl2pPr>
            <a:lvl3pPr marL="685663" lvl="2" indent="-22855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1800"/>
            </a:lvl3pPr>
            <a:lvl4pPr marL="914217" lvl="3" indent="-2095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1500"/>
            </a:lvl4pPr>
            <a:lvl5pPr marL="1142771" lvl="4" indent="-2095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1500"/>
            </a:lvl5pPr>
            <a:lvl6pPr marL="1371326" lvl="5" indent="-2095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1500"/>
            </a:lvl6pPr>
            <a:lvl7pPr marL="1599880" lvl="6" indent="-2095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1500"/>
            </a:lvl7pPr>
            <a:lvl8pPr marL="1828434" lvl="7" indent="-2095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1500"/>
            </a:lvl8pPr>
            <a:lvl9pPr marL="2056989" lvl="8" indent="-2095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1500"/>
            </a:lvl9pPr>
          </a:lstStyle>
          <a:p>
            <a:endParaRPr dirty="0"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629842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1427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/>
            </a:lvl1pPr>
            <a:lvl2pPr marL="457109" lvl="1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050"/>
            </a:lvl2pPr>
            <a:lvl3pPr marL="685663" lvl="2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/>
            </a:lvl3pPr>
            <a:lvl4pPr marL="914217" lvl="3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4pPr>
            <a:lvl5pPr marL="1142771" lvl="4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5pPr>
            <a:lvl6pPr marL="1371326" lvl="5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6pPr>
            <a:lvl7pPr marL="1599880" lvl="6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7pPr>
            <a:lvl8pPr marL="1828434" lvl="7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8pPr>
            <a:lvl9pPr marL="2056989" lvl="8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629842" y="342901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629842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54" lvl="0" indent="-11427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/>
            </a:lvl1pPr>
            <a:lvl2pPr marL="457109" lvl="1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050"/>
            </a:lvl2pPr>
            <a:lvl3pPr marL="685663" lvl="2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/>
            </a:lvl3pPr>
            <a:lvl4pPr marL="914217" lvl="3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4pPr>
            <a:lvl5pPr marL="1142771" lvl="4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5pPr>
            <a:lvl6pPr marL="1371326" lvl="5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6pPr>
            <a:lvl7pPr marL="1599880" lvl="6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7pPr>
            <a:lvl8pPr marL="1828434" lvl="7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8pPr>
            <a:lvl9pPr marL="2056989" lvl="8" indent="-11427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7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0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0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60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6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.pn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5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7.png"/><Relationship Id="rId9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95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7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7.png"/><Relationship Id="rId4" Type="http://schemas.openxmlformats.org/officeDocument/2006/relationships/image" Target="../media/image124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11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7.png"/><Relationship Id="rId9" Type="http://schemas.openxmlformats.org/officeDocument/2006/relationships/image" Target="../media/image1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7" Type="http://schemas.openxmlformats.org/officeDocument/2006/relationships/image" Target="../media/image95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drive/folders/1OzzKPwbK0A-sgaflOOlxtxvors2w5vo5?usp=sharing" TargetMode="External"/><Relationship Id="rId3" Type="http://schemas.openxmlformats.org/officeDocument/2006/relationships/hyperlink" Target="https://drive.google.com/drive/folders/19x1mHXVUnDabaPYFffj1MSpFlRud0qbV?usp=sharing" TargetMode="External"/><Relationship Id="rId7" Type="http://schemas.openxmlformats.org/officeDocument/2006/relationships/hyperlink" Target="https://drive.google.com/drive/folders/1Iwofq3A5wMG-DUp2c9oTx_IjflAKBgnq?usp=drive_link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https://drive.google.com/drive/folders/1gIfuKr3BtZbAkMh73cPJ-e0WJOfXpIoQ?usp=sharing" TargetMode="External"/><Relationship Id="rId11" Type="http://schemas.openxmlformats.org/officeDocument/2006/relationships/hyperlink" Target="https://drive.google.com/drive/folders/1VoSWmcVUJtb2Ak37WDoNTSPhQc2tChpf?usp=sharing" TargetMode="External"/><Relationship Id="rId5" Type="http://schemas.openxmlformats.org/officeDocument/2006/relationships/hyperlink" Target="https://drive.google.com/drive/folders/1jnRqU_zXM2Iknqqra5-ZTZfJnEPiAbHS?usp=sharing" TargetMode="External"/><Relationship Id="rId10" Type="http://schemas.openxmlformats.org/officeDocument/2006/relationships/hyperlink" Target="https://drive.google.com/drive/folders/1Des43SEm7k-pDE5RLK-cRJkHN9zntXUT?usp=drive_link" TargetMode="External"/><Relationship Id="rId4" Type="http://schemas.openxmlformats.org/officeDocument/2006/relationships/hyperlink" Target="https://drive.google.com/drive/folders/1KaEUsxRVafxpHnthvn5vcZAqee_MMhA_?usp=drive_link" TargetMode="External"/><Relationship Id="rId9" Type="http://schemas.openxmlformats.org/officeDocument/2006/relationships/hyperlink" Target="https://drive.google.com/drive/folders/1Y5tAmR59XBP4lMYVxKpkAc_-BdtG9e4v?usp=drive_link" TargetMode="Externa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26" Type="http://schemas.openxmlformats.org/officeDocument/2006/relationships/image" Target="../media/image173.png"/><Relationship Id="rId21" Type="http://schemas.openxmlformats.org/officeDocument/2006/relationships/image" Target="../media/image168.png"/><Relationship Id="rId34" Type="http://schemas.openxmlformats.org/officeDocument/2006/relationships/image" Target="../media/image181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5" Type="http://schemas.openxmlformats.org/officeDocument/2006/relationships/image" Target="../media/image172.png"/><Relationship Id="rId33" Type="http://schemas.openxmlformats.org/officeDocument/2006/relationships/image" Target="../media/image18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29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24" Type="http://schemas.openxmlformats.org/officeDocument/2006/relationships/image" Target="../media/image171.png"/><Relationship Id="rId32" Type="http://schemas.openxmlformats.org/officeDocument/2006/relationships/image" Target="../media/image179.png"/><Relationship Id="rId37" Type="http://schemas.openxmlformats.org/officeDocument/2006/relationships/hyperlink" Target="https://drive.google.com/drive/folders/1yYg3ZpU1g6lzv04s4KVgRJqCRUjkthzv?usp=sharing" TargetMode="External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23" Type="http://schemas.openxmlformats.org/officeDocument/2006/relationships/image" Target="../media/image170.png"/><Relationship Id="rId28" Type="http://schemas.openxmlformats.org/officeDocument/2006/relationships/image" Target="../media/image175.png"/><Relationship Id="rId36" Type="http://schemas.openxmlformats.org/officeDocument/2006/relationships/image" Target="../media/image183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31" Type="http://schemas.openxmlformats.org/officeDocument/2006/relationships/image" Target="../media/image178.png"/><Relationship Id="rId4" Type="http://schemas.openxmlformats.org/officeDocument/2006/relationships/image" Target="../media/image7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Relationship Id="rId22" Type="http://schemas.openxmlformats.org/officeDocument/2006/relationships/image" Target="../media/image169.png"/><Relationship Id="rId27" Type="http://schemas.openxmlformats.org/officeDocument/2006/relationships/image" Target="../media/image174.png"/><Relationship Id="rId30" Type="http://schemas.openxmlformats.org/officeDocument/2006/relationships/image" Target="../media/image177.png"/><Relationship Id="rId35" Type="http://schemas.openxmlformats.org/officeDocument/2006/relationships/image" Target="../media/image182.png"/><Relationship Id="rId8" Type="http://schemas.openxmlformats.org/officeDocument/2006/relationships/image" Target="../media/image155.png"/><Relationship Id="rId3" Type="http://schemas.openxmlformats.org/officeDocument/2006/relationships/image" Target="../media/image1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7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2" r="9723" b="10702"/>
          <a:stretch/>
        </p:blipFill>
        <p:spPr>
          <a:xfrm>
            <a:off x="3097875" y="50"/>
            <a:ext cx="6060943" cy="515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" y="50"/>
            <a:ext cx="4482899" cy="515779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"/>
          <p:cNvSpPr txBox="1"/>
          <p:nvPr/>
        </p:nvSpPr>
        <p:spPr>
          <a:xfrm>
            <a:off x="708110" y="1794133"/>
            <a:ext cx="1785140" cy="78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6000"/>
            </a:pPr>
            <a:r>
              <a:rPr lang="en-US" sz="4799" b="1" cap="small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2026</a:t>
            </a:r>
            <a:endParaRPr sz="4799" b="1" cap="small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"/>
          <p:cNvSpPr txBox="1"/>
          <p:nvPr/>
        </p:nvSpPr>
        <p:spPr>
          <a:xfrm>
            <a:off x="720975" y="759342"/>
            <a:ext cx="3350568" cy="96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6000"/>
            </a:pPr>
            <a:r>
              <a:rPr lang="en-US" sz="2999" b="1">
                <a:solidFill>
                  <a:schemeClr val="lt1"/>
                </a:solidFill>
              </a:rPr>
              <a:t>Presentación Institucional</a:t>
            </a:r>
            <a:endParaRPr sz="350"/>
          </a:p>
        </p:txBody>
      </p:sp>
      <p:pic>
        <p:nvPicPr>
          <p:cNvPr id="157" name="Google Shape;157;p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16" y="3318631"/>
            <a:ext cx="2496564" cy="8794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upo 6"/>
          <p:cNvGrpSpPr/>
          <p:nvPr/>
        </p:nvGrpSpPr>
        <p:grpSpPr>
          <a:xfrm>
            <a:off x="794" y="4660608"/>
            <a:ext cx="9158024" cy="513749"/>
            <a:chOff x="0" y="9322734"/>
            <a:chExt cx="18319228" cy="1027677"/>
          </a:xfrm>
        </p:grpSpPr>
        <p:sp>
          <p:nvSpPr>
            <p:cNvPr id="10" name="Rectángulo 9"/>
            <p:cNvSpPr/>
            <p:nvPr/>
          </p:nvSpPr>
          <p:spPr>
            <a:xfrm>
              <a:off x="6556188" y="9326880"/>
              <a:ext cx="11763040" cy="986355"/>
            </a:xfrm>
            <a:prstGeom prst="rect">
              <a:avLst/>
            </a:prstGeom>
            <a:solidFill>
              <a:srgbClr val="C31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2" tIns="22856" rIns="45712" bIns="2285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L" sz="350">
                <a:solidFill>
                  <a:srgbClr val="840332"/>
                </a:solidFill>
              </a:endParaRPr>
            </a:p>
          </p:txBody>
        </p:sp>
        <p:sp>
          <p:nvSpPr>
            <p:cNvPr id="4" name="Rectángulo 3"/>
            <p:cNvSpPr/>
            <p:nvPr/>
          </p:nvSpPr>
          <p:spPr>
            <a:xfrm>
              <a:off x="0" y="9322734"/>
              <a:ext cx="7201246" cy="986355"/>
            </a:xfrm>
            <a:custGeom>
              <a:avLst/>
              <a:gdLst>
                <a:gd name="connsiteX0" fmla="*/ 0 w 7121236"/>
                <a:gd name="connsiteY0" fmla="*/ 0 h 836726"/>
                <a:gd name="connsiteX1" fmla="*/ 7121236 w 7121236"/>
                <a:gd name="connsiteY1" fmla="*/ 0 h 836726"/>
                <a:gd name="connsiteX2" fmla="*/ 7121236 w 7121236"/>
                <a:gd name="connsiteY2" fmla="*/ 836726 h 836726"/>
                <a:gd name="connsiteX3" fmla="*/ 0 w 7121236"/>
                <a:gd name="connsiteY3" fmla="*/ 836726 h 836726"/>
                <a:gd name="connsiteX4" fmla="*/ 0 w 7121236"/>
                <a:gd name="connsiteY4" fmla="*/ 0 h 836726"/>
                <a:gd name="connsiteX0" fmla="*/ 0 w 7121236"/>
                <a:gd name="connsiteY0" fmla="*/ 0 h 836726"/>
                <a:gd name="connsiteX1" fmla="*/ 7121236 w 7121236"/>
                <a:gd name="connsiteY1" fmla="*/ 0 h 836726"/>
                <a:gd name="connsiteX2" fmla="*/ 6750695 w 7121236"/>
                <a:gd name="connsiteY2" fmla="*/ 836726 h 836726"/>
                <a:gd name="connsiteX3" fmla="*/ 0 w 7121236"/>
                <a:gd name="connsiteY3" fmla="*/ 836726 h 836726"/>
                <a:gd name="connsiteX4" fmla="*/ 0 w 7121236"/>
                <a:gd name="connsiteY4" fmla="*/ 0 h 836726"/>
                <a:gd name="connsiteX0" fmla="*/ 0 w 7121236"/>
                <a:gd name="connsiteY0" fmla="*/ 0 h 836726"/>
                <a:gd name="connsiteX1" fmla="*/ 7121236 w 7121236"/>
                <a:gd name="connsiteY1" fmla="*/ 0 h 836726"/>
                <a:gd name="connsiteX2" fmla="*/ 6738742 w 7121236"/>
                <a:gd name="connsiteY2" fmla="*/ 836726 h 836726"/>
                <a:gd name="connsiteX3" fmla="*/ 0 w 7121236"/>
                <a:gd name="connsiteY3" fmla="*/ 836726 h 836726"/>
                <a:gd name="connsiteX4" fmla="*/ 0 w 7121236"/>
                <a:gd name="connsiteY4" fmla="*/ 0 h 83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21236" h="836726">
                  <a:moveTo>
                    <a:pt x="0" y="0"/>
                  </a:moveTo>
                  <a:lnTo>
                    <a:pt x="7121236" y="0"/>
                  </a:lnTo>
                  <a:lnTo>
                    <a:pt x="6738742" y="836726"/>
                  </a:lnTo>
                  <a:lnTo>
                    <a:pt x="0" y="8367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03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2" tIns="22856" rIns="45712" bIns="2285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L" sz="350">
                <a:solidFill>
                  <a:srgbClr val="840332"/>
                </a:solidFill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6443" y="9391512"/>
              <a:ext cx="1387547" cy="958899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2304" y="9728177"/>
              <a:ext cx="3813372" cy="333392"/>
            </a:xfrm>
            <a:prstGeom prst="rect">
              <a:avLst/>
            </a:prstGeom>
          </p:spPr>
        </p:pic>
      </p:grpSp>
      <p:sp>
        <p:nvSpPr>
          <p:cNvPr id="14" name="Google Shape;705;p22"/>
          <p:cNvSpPr txBox="1"/>
          <p:nvPr/>
        </p:nvSpPr>
        <p:spPr>
          <a:xfrm>
            <a:off x="799615" y="4791768"/>
            <a:ext cx="1850739" cy="230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1500"/>
            </a:pPr>
            <a:r>
              <a:rPr lang="en-US" sz="12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www.fundacionlasrosas.cl</a:t>
            </a:r>
            <a:endParaRPr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522a828317_0_201"/>
          <p:cNvSpPr txBox="1"/>
          <p:nvPr/>
        </p:nvSpPr>
        <p:spPr>
          <a:xfrm>
            <a:off x="466540" y="412643"/>
            <a:ext cx="4132383" cy="6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6000"/>
            </a:pPr>
            <a:r>
              <a:rPr lang="en-US" sz="3599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Cobertura Territorial</a:t>
            </a:r>
            <a:endParaRPr sz="3599"/>
          </a:p>
        </p:txBody>
      </p:sp>
      <p:pic>
        <p:nvPicPr>
          <p:cNvPr id="320" name="Google Shape;320;g3522a828317_0_2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7365" y="49"/>
            <a:ext cx="2203872" cy="1614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3522a828317_0_2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7469" y="50"/>
            <a:ext cx="2149896" cy="1614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3522a828317_0_20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9335" y="1614257"/>
            <a:ext cx="2203872" cy="1391708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3522a828317_0_201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g3522a828317_0_201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1" y="1098898"/>
            <a:ext cx="3883634" cy="3862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3522a828317_0_201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47" y="1688710"/>
            <a:ext cx="2086911" cy="1445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3522a828317_0_20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3522a828317_0_201"/>
          <p:cNvSpPr/>
          <p:nvPr/>
        </p:nvSpPr>
        <p:spPr>
          <a:xfrm>
            <a:off x="4680415" y="3465905"/>
            <a:ext cx="3416494" cy="1375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noAutofit/>
          </a:bodyPr>
          <a:lstStyle/>
          <a:p>
            <a:pPr marL="57139">
              <a:lnSpc>
                <a:spcPct val="104166"/>
              </a:lnSpc>
              <a:buSzPts val="2400"/>
            </a:pPr>
            <a:r>
              <a:rPr lang="en-US" sz="1200" b="1" dirty="0" smtClean="0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10 </a:t>
            </a:r>
            <a:r>
              <a:rPr lang="en-US" sz="1200" b="1" dirty="0" err="1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Hogares</a:t>
            </a:r>
            <a:r>
              <a:rPr lang="en-US" sz="1200" dirty="0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cuentan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1" dirty="0" err="1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todas</a:t>
            </a:r>
            <a:r>
              <a:rPr lang="en-US" sz="1200" b="1" i="1" dirty="0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 las </a:t>
            </a:r>
            <a:r>
              <a:rPr lang="en-US" sz="1200" b="1" i="1" dirty="0" err="1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condiciones</a:t>
            </a:r>
            <a:endParaRPr sz="1200" b="1" i="1" dirty="0">
              <a:solidFill>
                <a:srgbClr val="AC10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39">
              <a:lnSpc>
                <a:spcPct val="104166"/>
              </a:lnSpc>
              <a:spcBef>
                <a:spcPts val="300"/>
              </a:spcBef>
              <a:buSzPts val="2400"/>
            </a:pPr>
            <a:r>
              <a:rPr lang="en-US" sz="1200" b="1" dirty="0" smtClean="0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en-US" sz="1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requieren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inversiones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1" dirty="0" err="1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actualización</a:t>
            </a:r>
            <a:endParaRPr sz="1200" dirty="0">
              <a:solidFill>
                <a:srgbClr val="AC10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04166"/>
              </a:lnSpc>
              <a:spcBef>
                <a:spcPts val="300"/>
              </a:spcBef>
              <a:buSzPts val="2400"/>
            </a:pPr>
            <a:r>
              <a:rPr lang="en-US" sz="1200" b="1" dirty="0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   8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deben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1" dirty="0" err="1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reemplazados</a:t>
            </a:r>
            <a:endParaRPr sz="1200" dirty="0">
              <a:solidFill>
                <a:srgbClr val="AC10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39">
              <a:lnSpc>
                <a:spcPct val="104166"/>
              </a:lnSpc>
              <a:spcBef>
                <a:spcPts val="300"/>
              </a:spcBef>
              <a:buSzPts val="2400"/>
            </a:pPr>
            <a:r>
              <a:rPr lang="en-US" sz="1200" b="1" i="1" dirty="0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-US" sz="1200" b="1" i="1" dirty="0" err="1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proyectos</a:t>
            </a:r>
            <a:r>
              <a:rPr lang="en-US" sz="1200" b="1" i="1" dirty="0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1200" b="1" i="1" dirty="0" err="1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construir</a:t>
            </a:r>
            <a:r>
              <a:rPr lang="en-US" sz="1200" b="1" i="1" dirty="0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1" dirty="0" err="1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nuevos</a:t>
            </a:r>
            <a:r>
              <a:rPr lang="en-US" sz="1200" b="1" i="1" dirty="0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1" dirty="0" err="1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Hogares</a:t>
            </a:r>
            <a:r>
              <a:rPr lang="en-US" sz="1200" b="1" i="1" dirty="0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1" dirty="0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000" b="1" i="1" dirty="0" err="1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000" b="1" i="1" dirty="0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 el   </a:t>
            </a:r>
            <a:r>
              <a:rPr lang="en-US" sz="1000" b="1" i="1" dirty="0" err="1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próximo</a:t>
            </a:r>
            <a:r>
              <a:rPr lang="en-US" sz="1000" b="1" i="1" dirty="0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1" dirty="0" err="1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trienio</a:t>
            </a:r>
            <a:r>
              <a:rPr lang="en-US" sz="1000" b="1" i="1" dirty="0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000" dirty="0">
              <a:solidFill>
                <a:srgbClr val="AC10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3522a828317_0_201"/>
          <p:cNvSpPr/>
          <p:nvPr/>
        </p:nvSpPr>
        <p:spPr>
          <a:xfrm>
            <a:off x="4749252" y="3108943"/>
            <a:ext cx="2878600" cy="307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noAutofit/>
          </a:bodyPr>
          <a:lstStyle/>
          <a:p>
            <a:pPr>
              <a:buSzPts val="3400"/>
            </a:pPr>
            <a:r>
              <a:rPr lang="en-US" sz="1700" b="1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Condiciones de Infraestructura</a:t>
            </a:r>
            <a:endParaRPr sz="1700">
              <a:solidFill>
                <a:srgbClr val="AC103D"/>
              </a:solidFill>
            </a:endParaRPr>
          </a:p>
        </p:txBody>
      </p:sp>
      <p:pic>
        <p:nvPicPr>
          <p:cNvPr id="329" name="Google Shape;329;g3522a828317_0_20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81897" y="3255663"/>
            <a:ext cx="164769" cy="2319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0" name="Google Shape;330;g3522a828317_0_201"/>
          <p:cNvCxnSpPr/>
          <p:nvPr/>
        </p:nvCxnSpPr>
        <p:spPr>
          <a:xfrm>
            <a:off x="4797469" y="3428060"/>
            <a:ext cx="2905146" cy="0"/>
          </a:xfrm>
          <a:prstGeom prst="straightConnector1">
            <a:avLst/>
          </a:prstGeom>
          <a:noFill/>
          <a:ln w="28575" cap="flat" cmpd="sng">
            <a:solidFill>
              <a:srgbClr val="AC103D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31" name="Google Shape;331;g3522a828317_0_201"/>
          <p:cNvSpPr txBox="1"/>
          <p:nvPr/>
        </p:nvSpPr>
        <p:spPr>
          <a:xfrm>
            <a:off x="4749252" y="4536608"/>
            <a:ext cx="2782167" cy="18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1800"/>
            </a:pPr>
            <a:r>
              <a:rPr lang="en-US" sz="900" i="1">
                <a:latin typeface="Calibri"/>
                <a:ea typeface="Calibri"/>
                <a:cs typeface="Calibri"/>
                <a:sym typeface="Calibri"/>
              </a:rPr>
              <a:t>La Araucanía (Labranza), Malloa, Doñíhue, Puente Alto</a:t>
            </a:r>
            <a:endParaRPr sz="900"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8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51878" y="162527"/>
            <a:ext cx="888898" cy="49115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302;p26"/>
          <p:cNvCxnSpPr/>
          <p:nvPr/>
        </p:nvCxnSpPr>
        <p:spPr>
          <a:xfrm>
            <a:off x="254084" y="3505350"/>
            <a:ext cx="6703515" cy="0"/>
          </a:xfrm>
          <a:prstGeom prst="straightConnector1">
            <a:avLst/>
          </a:prstGeom>
          <a:noFill/>
          <a:ln w="28575" cap="flat" cmpd="sng">
            <a:solidFill>
              <a:srgbClr val="AB0A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" name="Google Shape;303;p26"/>
          <p:cNvSpPr/>
          <p:nvPr/>
        </p:nvSpPr>
        <p:spPr>
          <a:xfrm>
            <a:off x="249804" y="3685192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sp>
        <p:nvSpPr>
          <p:cNvPr id="6" name="Google Shape;304;p26"/>
          <p:cNvSpPr/>
          <p:nvPr/>
        </p:nvSpPr>
        <p:spPr>
          <a:xfrm>
            <a:off x="249804" y="3949771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sp>
        <p:nvSpPr>
          <p:cNvPr id="7" name="Google Shape;305;p26"/>
          <p:cNvSpPr/>
          <p:nvPr/>
        </p:nvSpPr>
        <p:spPr>
          <a:xfrm>
            <a:off x="2546663" y="3671600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sp>
        <p:nvSpPr>
          <p:cNvPr id="8" name="Google Shape;306;p26"/>
          <p:cNvSpPr/>
          <p:nvPr/>
        </p:nvSpPr>
        <p:spPr>
          <a:xfrm>
            <a:off x="2546663" y="4084292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sp>
        <p:nvSpPr>
          <p:cNvPr id="9" name="Google Shape;307;p26"/>
          <p:cNvSpPr/>
          <p:nvPr/>
        </p:nvSpPr>
        <p:spPr>
          <a:xfrm>
            <a:off x="2546663" y="4358024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sp>
        <p:nvSpPr>
          <p:cNvPr id="10" name="Google Shape;308;p26"/>
          <p:cNvSpPr/>
          <p:nvPr/>
        </p:nvSpPr>
        <p:spPr>
          <a:xfrm>
            <a:off x="2546663" y="4631755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sp>
        <p:nvSpPr>
          <p:cNvPr id="11" name="Google Shape;309;p26"/>
          <p:cNvSpPr/>
          <p:nvPr/>
        </p:nvSpPr>
        <p:spPr>
          <a:xfrm>
            <a:off x="4838823" y="3691294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sp>
        <p:nvSpPr>
          <p:cNvPr id="12" name="Google Shape;310;p26"/>
          <p:cNvSpPr/>
          <p:nvPr/>
        </p:nvSpPr>
        <p:spPr>
          <a:xfrm>
            <a:off x="4838823" y="3954751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sp>
        <p:nvSpPr>
          <p:cNvPr id="13" name="Google Shape;311;p26"/>
          <p:cNvSpPr/>
          <p:nvPr/>
        </p:nvSpPr>
        <p:spPr>
          <a:xfrm>
            <a:off x="4838823" y="4614140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sp>
        <p:nvSpPr>
          <p:cNvPr id="14" name="Google Shape;312;p26"/>
          <p:cNvSpPr/>
          <p:nvPr/>
        </p:nvSpPr>
        <p:spPr>
          <a:xfrm>
            <a:off x="4838823" y="4222601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sp>
        <p:nvSpPr>
          <p:cNvPr id="15" name="Google Shape;313;p26"/>
          <p:cNvSpPr txBox="1"/>
          <p:nvPr/>
        </p:nvSpPr>
        <p:spPr>
          <a:xfrm>
            <a:off x="294654" y="3596123"/>
            <a:ext cx="2053941" cy="115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LAMPA</a:t>
            </a:r>
            <a:endParaRPr sz="900" dirty="0"/>
          </a:p>
          <a:p>
            <a:r>
              <a:rPr lang="es-CL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María Auxiliadora</a:t>
            </a:r>
            <a:endParaRPr sz="900" dirty="0"/>
          </a:p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INDEPENDENCIA</a:t>
            </a:r>
            <a:endParaRPr sz="900" dirty="0"/>
          </a:p>
          <a:p>
            <a:r>
              <a:rPr lang="es-CL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Nuestra Señora de Guadalupe</a:t>
            </a:r>
            <a:endParaRPr sz="900" dirty="0"/>
          </a:p>
          <a:p>
            <a:r>
              <a:rPr lang="es-CL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Nuestra Señora de La Merced</a:t>
            </a:r>
            <a:endParaRPr sz="900" dirty="0"/>
          </a:p>
          <a:p>
            <a:r>
              <a:rPr lang="es-CL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Nuestra Señora de Las Rosas</a:t>
            </a:r>
            <a:endParaRPr sz="900" dirty="0"/>
          </a:p>
          <a:p>
            <a:r>
              <a:rPr lang="es-CL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Jesús Crucificado</a:t>
            </a:r>
            <a:endParaRPr sz="900" dirty="0"/>
          </a:p>
          <a:p>
            <a:r>
              <a:rPr lang="es-CL" sz="9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</a:t>
            </a:r>
            <a:r>
              <a:rPr lang="es-CL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Juan Pablo I</a:t>
            </a:r>
            <a:endParaRPr sz="900" dirty="0"/>
          </a:p>
        </p:txBody>
      </p:sp>
      <p:sp>
        <p:nvSpPr>
          <p:cNvPr id="16" name="Google Shape;314;p26"/>
          <p:cNvSpPr/>
          <p:nvPr/>
        </p:nvSpPr>
        <p:spPr>
          <a:xfrm>
            <a:off x="4886110" y="3596123"/>
            <a:ext cx="1966781" cy="1292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NUÑOA</a:t>
            </a:r>
            <a:endParaRPr sz="900" dirty="0"/>
          </a:p>
          <a:p>
            <a:r>
              <a:rPr lang="es-CL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Nuestra Señora de La Paz</a:t>
            </a:r>
            <a:endParaRPr sz="900" dirty="0"/>
          </a:p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LA FLORIDA</a:t>
            </a:r>
            <a:endParaRPr sz="900" dirty="0"/>
          </a:p>
          <a:p>
            <a:r>
              <a:rPr lang="es-CL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Cardenal José María Caro</a:t>
            </a:r>
            <a:endParaRPr sz="900" dirty="0"/>
          </a:p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SAN JOSÉ DE MAIPO</a:t>
            </a:r>
            <a:endParaRPr sz="900" dirty="0"/>
          </a:p>
          <a:p>
            <a:r>
              <a:rPr lang="es-CL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Santos Arcángeles Miguel, Gabriel y Rafael</a:t>
            </a:r>
            <a:endParaRPr sz="900" dirty="0"/>
          </a:p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BUIN</a:t>
            </a:r>
            <a:endParaRPr sz="900" dirty="0"/>
          </a:p>
          <a:p>
            <a:r>
              <a:rPr lang="es-CL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Santa Teresa de Los Andes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315;p26"/>
          <p:cNvSpPr/>
          <p:nvPr/>
        </p:nvSpPr>
        <p:spPr>
          <a:xfrm>
            <a:off x="2587805" y="3596123"/>
            <a:ext cx="2105216" cy="1292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SANTIAGO</a:t>
            </a:r>
            <a:endParaRPr sz="900" dirty="0"/>
          </a:p>
          <a:p>
            <a:r>
              <a:rPr lang="es-CL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Santísima Trinidad</a:t>
            </a:r>
            <a:endParaRPr sz="900" dirty="0"/>
          </a:p>
          <a:p>
            <a:r>
              <a:rPr lang="es-CL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Santa Ana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MELIPILLA</a:t>
            </a:r>
            <a:endParaRPr sz="900" dirty="0"/>
          </a:p>
          <a:p>
            <a:r>
              <a:rPr lang="es-CL" sz="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Hogar San José </a:t>
            </a:r>
          </a:p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ISLA DE MAIPO</a:t>
            </a:r>
            <a:endParaRPr sz="900" dirty="0"/>
          </a:p>
          <a:p>
            <a:r>
              <a:rPr lang="es-CL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Nuestra Señora de Las Mercedes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RECOLETA</a:t>
            </a:r>
            <a:endParaRPr sz="900" dirty="0"/>
          </a:p>
          <a:p>
            <a:r>
              <a:rPr lang="es-CL" sz="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Hogar San Carlos</a:t>
            </a:r>
            <a:endParaRPr sz="900" dirty="0">
              <a:solidFill>
                <a:schemeClr val="tx1"/>
              </a:solidFill>
            </a:endParaRPr>
          </a:p>
        </p:txBody>
      </p:sp>
      <p:sp>
        <p:nvSpPr>
          <p:cNvPr id="20" name="Google Shape;323;g3522a828317_0_201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72;p26"/>
          <p:cNvSpPr txBox="1"/>
          <p:nvPr/>
        </p:nvSpPr>
        <p:spPr>
          <a:xfrm>
            <a:off x="340140" y="395236"/>
            <a:ext cx="2242042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3299" b="1" dirty="0"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299" dirty="0"/>
          </a:p>
        </p:txBody>
      </p:sp>
      <p:pic>
        <p:nvPicPr>
          <p:cNvPr id="23" name="Google Shape;27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1886" y="50"/>
            <a:ext cx="1134055" cy="50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75;p26"/>
          <p:cNvSpPr txBox="1"/>
          <p:nvPr/>
        </p:nvSpPr>
        <p:spPr>
          <a:xfrm>
            <a:off x="357423" y="1177837"/>
            <a:ext cx="145480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1800" b="1" dirty="0">
                <a:latin typeface="Calibri"/>
                <a:ea typeface="Calibri"/>
                <a:cs typeface="Calibri"/>
                <a:sym typeface="Calibri"/>
              </a:rPr>
              <a:t>HOGARES FLR</a:t>
            </a:r>
            <a:endParaRPr sz="1800" dirty="0"/>
          </a:p>
        </p:txBody>
      </p:sp>
      <p:pic>
        <p:nvPicPr>
          <p:cNvPr id="25" name="Google Shape;276;p2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84" y="2577243"/>
            <a:ext cx="2020679" cy="78839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77;p26"/>
          <p:cNvSpPr/>
          <p:nvPr/>
        </p:nvSpPr>
        <p:spPr>
          <a:xfrm rot="-8100000">
            <a:off x="1720317" y="1214303"/>
            <a:ext cx="286171" cy="286171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grpSp>
        <p:nvGrpSpPr>
          <p:cNvPr id="52" name="Grupo 51"/>
          <p:cNvGrpSpPr/>
          <p:nvPr/>
        </p:nvGrpSpPr>
        <p:grpSpPr>
          <a:xfrm>
            <a:off x="6033695" y="1331818"/>
            <a:ext cx="1171208" cy="545408"/>
            <a:chOff x="8145290" y="2006185"/>
            <a:chExt cx="1517244" cy="706550"/>
          </a:xfrm>
        </p:grpSpPr>
        <p:sp>
          <p:nvSpPr>
            <p:cNvPr id="27" name="Google Shape;278;p26"/>
            <p:cNvSpPr/>
            <p:nvPr/>
          </p:nvSpPr>
          <p:spPr>
            <a:xfrm>
              <a:off x="8145290" y="2006185"/>
              <a:ext cx="1517244" cy="706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AB0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endParaRPr sz="350">
                <a:solidFill>
                  <a:schemeClr val="lt1"/>
                </a:solidFill>
              </a:endParaRPr>
            </a:p>
          </p:txBody>
        </p:sp>
        <p:sp>
          <p:nvSpPr>
            <p:cNvPr id="28" name="Google Shape;279;p26"/>
            <p:cNvSpPr txBox="1"/>
            <p:nvPr/>
          </p:nvSpPr>
          <p:spPr>
            <a:xfrm>
              <a:off x="8202175" y="2091682"/>
              <a:ext cx="1352713" cy="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pPr algn="ctr"/>
              <a:r>
                <a:rPr lang="es-CL" sz="1200" b="1" dirty="0">
                  <a:latin typeface="Calibri"/>
                  <a:ea typeface="Calibri"/>
                  <a:cs typeface="Calibri"/>
                  <a:sym typeface="Calibri"/>
                </a:rPr>
                <a:t>Región</a:t>
              </a:r>
              <a:endParaRPr sz="1200" dirty="0"/>
            </a:p>
            <a:p>
              <a:pPr algn="ctr"/>
              <a:r>
                <a:rPr lang="es-CL" sz="1200" b="1" dirty="0">
                  <a:latin typeface="Calibri"/>
                  <a:ea typeface="Calibri"/>
                  <a:cs typeface="Calibri"/>
                  <a:sym typeface="Calibri"/>
                </a:rPr>
                <a:t>Metropolitana</a:t>
              </a:r>
              <a:endParaRPr sz="1200" dirty="0"/>
            </a:p>
          </p:txBody>
        </p:sp>
      </p:grpSp>
      <p:grpSp>
        <p:nvGrpSpPr>
          <p:cNvPr id="53" name="Grupo 52"/>
          <p:cNvGrpSpPr/>
          <p:nvPr/>
        </p:nvGrpSpPr>
        <p:grpSpPr>
          <a:xfrm>
            <a:off x="1716565" y="223140"/>
            <a:ext cx="4850570" cy="3110023"/>
            <a:chOff x="2619213" y="451365"/>
            <a:chExt cx="6328795" cy="4057811"/>
          </a:xfrm>
        </p:grpSpPr>
        <p:pic>
          <p:nvPicPr>
            <p:cNvPr id="30" name="Google Shape;281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8519" y="627875"/>
              <a:ext cx="4480428" cy="3881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282;p26"/>
            <p:cNvSpPr/>
            <p:nvPr/>
          </p:nvSpPr>
          <p:spPr>
            <a:xfrm>
              <a:off x="7967053" y="3868421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43A8DE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r>
                <a:rPr lang="es-CL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BUIN</a:t>
              </a:r>
              <a:endParaRPr dirty="0"/>
            </a:p>
          </p:txBody>
        </p:sp>
        <p:sp>
          <p:nvSpPr>
            <p:cNvPr id="32" name="Google Shape;283;p26"/>
            <p:cNvSpPr/>
            <p:nvPr/>
          </p:nvSpPr>
          <p:spPr>
            <a:xfrm>
              <a:off x="6155671" y="1308101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FFC72C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r>
                <a:rPr lang="es-CL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RECOLETA</a:t>
              </a:r>
              <a:endParaRPr dirty="0"/>
            </a:p>
          </p:txBody>
        </p:sp>
        <p:sp>
          <p:nvSpPr>
            <p:cNvPr id="33" name="Google Shape;284;p26"/>
            <p:cNvSpPr/>
            <p:nvPr/>
          </p:nvSpPr>
          <p:spPr>
            <a:xfrm>
              <a:off x="6452215" y="2014155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CD1E69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r>
                <a:rPr lang="es-CL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ÑUÑOA</a:t>
              </a:r>
              <a:endParaRPr dirty="0"/>
            </a:p>
          </p:txBody>
        </p:sp>
        <p:sp>
          <p:nvSpPr>
            <p:cNvPr id="34" name="Google Shape;285;p26"/>
            <p:cNvSpPr/>
            <p:nvPr/>
          </p:nvSpPr>
          <p:spPr>
            <a:xfrm>
              <a:off x="6762344" y="2790794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623686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r>
                <a:rPr lang="es-CL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LA FLORIDA</a:t>
              </a:r>
              <a:endParaRPr dirty="0"/>
            </a:p>
          </p:txBody>
        </p:sp>
        <p:sp>
          <p:nvSpPr>
            <p:cNvPr id="35" name="Google Shape;286;p26"/>
            <p:cNvSpPr/>
            <p:nvPr/>
          </p:nvSpPr>
          <p:spPr>
            <a:xfrm>
              <a:off x="7787440" y="3264158"/>
              <a:ext cx="1160568" cy="180168"/>
            </a:xfrm>
            <a:prstGeom prst="roundRect">
              <a:avLst>
                <a:gd name="adj" fmla="val 50000"/>
              </a:avLst>
            </a:prstGeom>
            <a:solidFill>
              <a:srgbClr val="71B851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r>
                <a:rPr lang="es-CL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SAN JOSÉ DE MAIPO</a:t>
              </a:r>
              <a:endParaRPr dirty="0"/>
            </a:p>
          </p:txBody>
        </p:sp>
        <p:sp>
          <p:nvSpPr>
            <p:cNvPr id="36" name="Google Shape;287;p26"/>
            <p:cNvSpPr/>
            <p:nvPr/>
          </p:nvSpPr>
          <p:spPr>
            <a:xfrm>
              <a:off x="4348025" y="3778337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CD1E69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r>
                <a:rPr lang="es-CL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ISLA DE MAIPO</a:t>
              </a:r>
              <a:endParaRPr dirty="0"/>
            </a:p>
          </p:txBody>
        </p:sp>
        <p:sp>
          <p:nvSpPr>
            <p:cNvPr id="37" name="Google Shape;288;p26"/>
            <p:cNvSpPr/>
            <p:nvPr/>
          </p:nvSpPr>
          <p:spPr>
            <a:xfrm>
              <a:off x="2619213" y="2970962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43A8DE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r>
                <a:rPr lang="es-CL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MELIPILLA</a:t>
              </a:r>
              <a:endParaRPr dirty="0"/>
            </a:p>
          </p:txBody>
        </p:sp>
        <p:sp>
          <p:nvSpPr>
            <p:cNvPr id="38" name="Google Shape;289;p26"/>
            <p:cNvSpPr/>
            <p:nvPr/>
          </p:nvSpPr>
          <p:spPr>
            <a:xfrm>
              <a:off x="4348025" y="1384810"/>
              <a:ext cx="987844" cy="180168"/>
            </a:xfrm>
            <a:prstGeom prst="roundRect">
              <a:avLst>
                <a:gd name="adj" fmla="val 50000"/>
              </a:avLst>
            </a:prstGeom>
            <a:solidFill>
              <a:srgbClr val="623686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r>
                <a:rPr lang="es-CL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INDEPENDENCIA</a:t>
              </a:r>
              <a:endParaRPr dirty="0"/>
            </a:p>
          </p:txBody>
        </p:sp>
        <p:sp>
          <p:nvSpPr>
            <p:cNvPr id="39" name="Google Shape;290;p26"/>
            <p:cNvSpPr/>
            <p:nvPr/>
          </p:nvSpPr>
          <p:spPr>
            <a:xfrm>
              <a:off x="4552935" y="2047058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71B851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r>
                <a:rPr lang="es-CL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SANTIAGO</a:t>
              </a:r>
              <a:endParaRPr dirty="0"/>
            </a:p>
          </p:txBody>
        </p:sp>
        <p:pic>
          <p:nvPicPr>
            <p:cNvPr id="40" name="Google Shape;291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29868" y="451365"/>
              <a:ext cx="293414" cy="400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292;p26"/>
            <p:cNvSpPr/>
            <p:nvPr/>
          </p:nvSpPr>
          <p:spPr>
            <a:xfrm>
              <a:off x="4304278" y="537791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43A8DE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r>
                <a:rPr lang="es-CL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LAMPA</a:t>
              </a:r>
              <a:endParaRPr dirty="0"/>
            </a:p>
          </p:txBody>
        </p:sp>
        <p:pic>
          <p:nvPicPr>
            <p:cNvPr id="42" name="Google Shape;293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88165" y="1257610"/>
              <a:ext cx="293414" cy="4005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294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453868" y="1336268"/>
              <a:ext cx="293414" cy="4005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295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102798" y="1886874"/>
              <a:ext cx="293414" cy="4005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296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542359" y="1906539"/>
              <a:ext cx="293414" cy="4005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297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387934" y="2673455"/>
              <a:ext cx="293414" cy="4005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298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449818" y="3145403"/>
              <a:ext cx="293414" cy="4005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299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587470" y="3755003"/>
              <a:ext cx="293414" cy="4005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300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69199" y="3656681"/>
              <a:ext cx="293414" cy="4005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301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54567" y="2938926"/>
              <a:ext cx="293414" cy="4005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" name="Google Shape;326;g3522a828317_0_20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78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330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86730" y="162528"/>
            <a:ext cx="854045" cy="47189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23;g3522a828317_0_201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72;p26"/>
          <p:cNvSpPr txBox="1"/>
          <p:nvPr/>
        </p:nvSpPr>
        <p:spPr>
          <a:xfrm>
            <a:off x="340140" y="395236"/>
            <a:ext cx="2242042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3299" b="1" dirty="0"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299" dirty="0"/>
          </a:p>
        </p:txBody>
      </p:sp>
      <p:pic>
        <p:nvPicPr>
          <p:cNvPr id="7" name="Google Shape;27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1886" y="50"/>
            <a:ext cx="1134055" cy="50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75;p26"/>
          <p:cNvSpPr txBox="1"/>
          <p:nvPr/>
        </p:nvSpPr>
        <p:spPr>
          <a:xfrm>
            <a:off x="357423" y="1177837"/>
            <a:ext cx="145480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1800" b="1" dirty="0">
                <a:latin typeface="Calibri"/>
                <a:ea typeface="Calibri"/>
                <a:cs typeface="Calibri"/>
                <a:sym typeface="Calibri"/>
              </a:rPr>
              <a:t>HOGARES FLR</a:t>
            </a:r>
            <a:endParaRPr sz="1800" dirty="0"/>
          </a:p>
        </p:txBody>
      </p:sp>
      <p:sp>
        <p:nvSpPr>
          <p:cNvPr id="9" name="Google Shape;277;p26"/>
          <p:cNvSpPr/>
          <p:nvPr/>
        </p:nvSpPr>
        <p:spPr>
          <a:xfrm rot="-8100000">
            <a:off x="1720317" y="1214303"/>
            <a:ext cx="286171" cy="286171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pic>
        <p:nvPicPr>
          <p:cNvPr id="10" name="Google Shape;326;g3522a828317_0_2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o 10"/>
          <p:cNvGrpSpPr/>
          <p:nvPr/>
        </p:nvGrpSpPr>
        <p:grpSpPr>
          <a:xfrm>
            <a:off x="6033695" y="1331818"/>
            <a:ext cx="1171208" cy="545408"/>
            <a:chOff x="8145290" y="2006185"/>
            <a:chExt cx="1517244" cy="706550"/>
          </a:xfrm>
        </p:grpSpPr>
        <p:sp>
          <p:nvSpPr>
            <p:cNvPr id="12" name="Google Shape;278;p26"/>
            <p:cNvSpPr/>
            <p:nvPr/>
          </p:nvSpPr>
          <p:spPr>
            <a:xfrm>
              <a:off x="8145290" y="2006185"/>
              <a:ext cx="1517244" cy="706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AB0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endParaRPr sz="350">
                <a:solidFill>
                  <a:schemeClr val="lt1"/>
                </a:solidFill>
              </a:endParaRPr>
            </a:p>
          </p:txBody>
        </p:sp>
        <p:sp>
          <p:nvSpPr>
            <p:cNvPr id="13" name="Google Shape;279;p26"/>
            <p:cNvSpPr txBox="1"/>
            <p:nvPr/>
          </p:nvSpPr>
          <p:spPr>
            <a:xfrm>
              <a:off x="8202175" y="2091682"/>
              <a:ext cx="1352713" cy="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pPr lvl="0" algn="ctr"/>
              <a:r>
                <a:rPr lang="es-CL" sz="12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Región </a:t>
              </a:r>
              <a:endParaRPr lang="es-CL" sz="1200" dirty="0">
                <a:solidFill>
                  <a:schemeClr val="tx1"/>
                </a:solidFill>
              </a:endParaRPr>
            </a:p>
            <a:p>
              <a:pPr lvl="0" algn="ctr"/>
              <a:r>
                <a:rPr lang="es-CL" sz="12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de Coquimbo</a:t>
              </a:r>
              <a:endParaRPr lang="es-CL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Google Shape;33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06828" y="561160"/>
            <a:ext cx="2022873" cy="400608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32;p27"/>
          <p:cNvSpPr txBox="1"/>
          <p:nvPr/>
        </p:nvSpPr>
        <p:spPr>
          <a:xfrm>
            <a:off x="4076165" y="3342149"/>
            <a:ext cx="2116909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46" rIns="45705" bIns="22846" anchor="t" anchorCtr="0">
            <a:spAutoFit/>
          </a:bodyPr>
          <a:lstStyle/>
          <a:p>
            <a:pPr marL="142172" indent="-142172"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s-CL" sz="12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La Visitación de María </a:t>
            </a:r>
            <a:r>
              <a:rPr lang="es-CL" sz="1200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(La Serena)</a:t>
            </a:r>
            <a:endParaRPr sz="1200" dirty="0"/>
          </a:p>
        </p:txBody>
      </p:sp>
      <p:pic>
        <p:nvPicPr>
          <p:cNvPr id="20" name="Google Shape;333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2184" y="915102"/>
            <a:ext cx="351529" cy="4798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34;p27"/>
          <p:cNvSpPr/>
          <p:nvPr/>
        </p:nvSpPr>
        <p:spPr>
          <a:xfrm>
            <a:off x="2573226" y="1411311"/>
            <a:ext cx="789445" cy="151120"/>
          </a:xfrm>
          <a:prstGeom prst="roundRect">
            <a:avLst>
              <a:gd name="adj" fmla="val 50000"/>
            </a:avLst>
          </a:prstGeom>
          <a:solidFill>
            <a:srgbClr val="43A8DE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r>
              <a:rPr lang="es-CL" sz="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SERENA</a:t>
            </a:r>
            <a:endParaRPr sz="800" dirty="0"/>
          </a:p>
        </p:txBody>
      </p:sp>
      <p:pic>
        <p:nvPicPr>
          <p:cNvPr id="22" name="Google Shape;276;p2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84" y="2577243"/>
            <a:ext cx="2020679" cy="7883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77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91395" y="168344"/>
            <a:ext cx="852992" cy="4713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5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7640" y="263713"/>
            <a:ext cx="3241186" cy="41672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23;g3522a828317_0_201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72;p26"/>
          <p:cNvSpPr txBox="1"/>
          <p:nvPr/>
        </p:nvSpPr>
        <p:spPr>
          <a:xfrm>
            <a:off x="340140" y="395236"/>
            <a:ext cx="2242042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3299" b="1" dirty="0"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299" dirty="0"/>
          </a:p>
        </p:txBody>
      </p:sp>
      <p:pic>
        <p:nvPicPr>
          <p:cNvPr id="7" name="Google Shape;27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1886" y="50"/>
            <a:ext cx="1134055" cy="50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75;p26"/>
          <p:cNvSpPr txBox="1"/>
          <p:nvPr/>
        </p:nvSpPr>
        <p:spPr>
          <a:xfrm>
            <a:off x="357423" y="1177837"/>
            <a:ext cx="145480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1800" b="1" dirty="0">
                <a:latin typeface="Calibri"/>
                <a:ea typeface="Calibri"/>
                <a:cs typeface="Calibri"/>
                <a:sym typeface="Calibri"/>
              </a:rPr>
              <a:t>HOGARES FLR</a:t>
            </a:r>
            <a:endParaRPr sz="1800" dirty="0"/>
          </a:p>
        </p:txBody>
      </p:sp>
      <p:sp>
        <p:nvSpPr>
          <p:cNvPr id="9" name="Google Shape;277;p26"/>
          <p:cNvSpPr/>
          <p:nvPr/>
        </p:nvSpPr>
        <p:spPr>
          <a:xfrm rot="-8100000">
            <a:off x="1720317" y="1214303"/>
            <a:ext cx="286171" cy="286171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pic>
        <p:nvPicPr>
          <p:cNvPr id="10" name="Google Shape;326;g3522a828317_0_2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o 10"/>
          <p:cNvGrpSpPr/>
          <p:nvPr/>
        </p:nvGrpSpPr>
        <p:grpSpPr>
          <a:xfrm>
            <a:off x="6033695" y="1331818"/>
            <a:ext cx="1171208" cy="545408"/>
            <a:chOff x="8145290" y="2006185"/>
            <a:chExt cx="1517244" cy="706550"/>
          </a:xfrm>
        </p:grpSpPr>
        <p:sp>
          <p:nvSpPr>
            <p:cNvPr id="12" name="Google Shape;278;p26"/>
            <p:cNvSpPr/>
            <p:nvPr/>
          </p:nvSpPr>
          <p:spPr>
            <a:xfrm>
              <a:off x="8145290" y="2006185"/>
              <a:ext cx="1517244" cy="706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AB0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endParaRPr sz="350">
                <a:solidFill>
                  <a:schemeClr val="lt1"/>
                </a:solidFill>
              </a:endParaRPr>
            </a:p>
          </p:txBody>
        </p:sp>
        <p:sp>
          <p:nvSpPr>
            <p:cNvPr id="13" name="Google Shape;279;p26"/>
            <p:cNvSpPr txBox="1"/>
            <p:nvPr/>
          </p:nvSpPr>
          <p:spPr>
            <a:xfrm>
              <a:off x="8202175" y="2091682"/>
              <a:ext cx="1352713" cy="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pPr lvl="0" algn="ctr"/>
              <a:r>
                <a:rPr lang="es-CL" sz="12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Región </a:t>
              </a:r>
              <a:endParaRPr lang="es-CL" sz="1200" dirty="0">
                <a:solidFill>
                  <a:schemeClr val="tx1"/>
                </a:solidFill>
              </a:endParaRPr>
            </a:p>
            <a:p>
              <a:pPr lvl="0" algn="ctr"/>
              <a:r>
                <a:rPr lang="es-CL" sz="12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de Valparaíso</a:t>
              </a:r>
              <a:endParaRPr lang="es-CL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2" name="Google Shape;276;p2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84" y="2577243"/>
            <a:ext cx="2020679" cy="78839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351;p28"/>
          <p:cNvSpPr txBox="1"/>
          <p:nvPr/>
        </p:nvSpPr>
        <p:spPr>
          <a:xfrm>
            <a:off x="3664927" y="3585523"/>
            <a:ext cx="3173098" cy="969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46" rIns="45705" bIns="22846" anchor="t" anchorCtr="0">
            <a:spAutoFit/>
          </a:bodyPr>
          <a:lstStyle/>
          <a:p>
            <a:pPr marL="142172" indent="-142172"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s-CL" sz="12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Nuestra Señora del Carmen </a:t>
            </a:r>
            <a:r>
              <a:rPr lang="es-CL" sz="1200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(Nogales)</a:t>
            </a:r>
            <a:endParaRPr sz="1200" dirty="0"/>
          </a:p>
          <a:p>
            <a:pPr marL="142172" indent="-142172"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s-CL" sz="12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San Alberto Hurtado </a:t>
            </a:r>
            <a:r>
              <a:rPr lang="es-CL" sz="1200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(Quillota)</a:t>
            </a:r>
            <a:endParaRPr sz="1200" dirty="0"/>
          </a:p>
          <a:p>
            <a:pPr marL="142172" indent="-142172"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s-CL" sz="12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Nuestra Señora del Rosario </a:t>
            </a:r>
            <a:r>
              <a:rPr lang="es-CL" sz="1200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(Ventanas)</a:t>
            </a:r>
            <a:endParaRPr sz="1200" dirty="0"/>
          </a:p>
          <a:p>
            <a:pPr marL="142172" indent="-142172"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s-CL" sz="12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María Inmaculada </a:t>
            </a:r>
            <a:r>
              <a:rPr lang="es-CL" sz="1200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(Casablanca</a:t>
            </a:r>
            <a:r>
              <a:rPr lang="es-CL" sz="1200" dirty="0" smtClean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142172" indent="-142172"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s-CL" sz="12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</a:t>
            </a:r>
            <a:r>
              <a:rPr lang="es-CL" sz="1200" b="1" dirty="0" smtClean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Santa Juana </a:t>
            </a:r>
            <a:r>
              <a:rPr lang="es-CL" sz="1200" b="1" dirty="0" err="1" smtClean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Jugan</a:t>
            </a:r>
            <a:r>
              <a:rPr lang="es-CL" sz="1200" b="1" dirty="0" smtClean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L" sz="1200" dirty="0" smtClean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(Viña del Mar)</a:t>
            </a:r>
            <a:endParaRPr lang="es-CL" sz="1200" dirty="0"/>
          </a:p>
        </p:txBody>
      </p:sp>
      <p:pic>
        <p:nvPicPr>
          <p:cNvPr id="26" name="Google Shape;352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84328" y="1762776"/>
            <a:ext cx="317051" cy="4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353;p28"/>
          <p:cNvSpPr/>
          <p:nvPr/>
        </p:nvSpPr>
        <p:spPr>
          <a:xfrm>
            <a:off x="3674087" y="1504175"/>
            <a:ext cx="712017" cy="136298"/>
          </a:xfrm>
          <a:prstGeom prst="roundRect">
            <a:avLst>
              <a:gd name="adj" fmla="val 50000"/>
            </a:avLst>
          </a:prstGeom>
          <a:solidFill>
            <a:srgbClr val="43A8DE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r>
              <a:rPr lang="es-CL" sz="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NOGALES</a:t>
            </a:r>
            <a:endParaRPr sz="800" dirty="0"/>
          </a:p>
        </p:txBody>
      </p:sp>
      <p:pic>
        <p:nvPicPr>
          <p:cNvPr id="28" name="Google Shape;354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50421" y="1279329"/>
            <a:ext cx="317051" cy="4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355;p28"/>
          <p:cNvSpPr/>
          <p:nvPr/>
        </p:nvSpPr>
        <p:spPr>
          <a:xfrm>
            <a:off x="3518848" y="1966196"/>
            <a:ext cx="712017" cy="136298"/>
          </a:xfrm>
          <a:prstGeom prst="roundRect">
            <a:avLst>
              <a:gd name="adj" fmla="val 50000"/>
            </a:avLst>
          </a:prstGeom>
          <a:solidFill>
            <a:srgbClr val="623686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r>
              <a:rPr lang="es-CL" sz="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QUILLOTA</a:t>
            </a:r>
            <a:endParaRPr sz="800" dirty="0"/>
          </a:p>
        </p:txBody>
      </p:sp>
      <p:pic>
        <p:nvPicPr>
          <p:cNvPr id="30" name="Google Shape;356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20029" y="2012586"/>
            <a:ext cx="317051" cy="4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57;p28"/>
          <p:cNvSpPr/>
          <p:nvPr/>
        </p:nvSpPr>
        <p:spPr>
          <a:xfrm>
            <a:off x="1962771" y="2245158"/>
            <a:ext cx="763271" cy="136298"/>
          </a:xfrm>
          <a:prstGeom prst="roundRect">
            <a:avLst>
              <a:gd name="adj" fmla="val 50000"/>
            </a:avLst>
          </a:prstGeom>
          <a:solidFill>
            <a:srgbClr val="F9B233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r>
              <a:rPr lang="es-CL" sz="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VIÑA DEL MAR</a:t>
            </a:r>
            <a:endParaRPr sz="800" dirty="0"/>
          </a:p>
        </p:txBody>
      </p:sp>
      <p:pic>
        <p:nvPicPr>
          <p:cNvPr id="32" name="Google Shape;358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96415" y="2737301"/>
            <a:ext cx="317051" cy="4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59;p28"/>
          <p:cNvSpPr/>
          <p:nvPr/>
        </p:nvSpPr>
        <p:spPr>
          <a:xfrm>
            <a:off x="3238092" y="3035358"/>
            <a:ext cx="712017" cy="136298"/>
          </a:xfrm>
          <a:prstGeom prst="roundRect">
            <a:avLst>
              <a:gd name="adj" fmla="val 50000"/>
            </a:avLst>
          </a:prstGeom>
          <a:solidFill>
            <a:srgbClr val="CD1E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r>
              <a:rPr lang="es-CL" sz="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CASABLANCA</a:t>
            </a:r>
            <a:endParaRPr sz="800" dirty="0"/>
          </a:p>
        </p:txBody>
      </p:sp>
      <p:pic>
        <p:nvPicPr>
          <p:cNvPr id="24" name="Google Shape;356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21041" y="1101991"/>
            <a:ext cx="317051" cy="4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7;p28"/>
          <p:cNvSpPr/>
          <p:nvPr/>
        </p:nvSpPr>
        <p:spPr>
          <a:xfrm>
            <a:off x="2215037" y="1334563"/>
            <a:ext cx="712017" cy="136298"/>
          </a:xfrm>
          <a:prstGeom prst="roundRect">
            <a:avLst>
              <a:gd name="adj" fmla="val 50000"/>
            </a:avLst>
          </a:prstGeom>
          <a:solidFill>
            <a:srgbClr val="71B851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r>
              <a:rPr lang="es-CL" sz="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VENTANAS</a:t>
            </a:r>
            <a:endParaRPr sz="800" dirty="0"/>
          </a:p>
        </p:txBody>
      </p:sp>
    </p:spTree>
    <p:extLst>
      <p:ext uri="{BB962C8B-B14F-4D97-AF65-F5344CB8AC3E}">
        <p14:creationId xmlns:p14="http://schemas.microsoft.com/office/powerpoint/2010/main" val="314539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7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77996" y="151282"/>
            <a:ext cx="854044" cy="47189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23;g3522a828317_0_201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72;p26"/>
          <p:cNvSpPr txBox="1"/>
          <p:nvPr/>
        </p:nvSpPr>
        <p:spPr>
          <a:xfrm>
            <a:off x="340140" y="395236"/>
            <a:ext cx="2242042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3299" b="1" dirty="0"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299" dirty="0"/>
          </a:p>
        </p:txBody>
      </p:sp>
      <p:pic>
        <p:nvPicPr>
          <p:cNvPr id="7" name="Google Shape;27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1886" y="50"/>
            <a:ext cx="1134055" cy="50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75;p26"/>
          <p:cNvSpPr txBox="1"/>
          <p:nvPr/>
        </p:nvSpPr>
        <p:spPr>
          <a:xfrm>
            <a:off x="357423" y="1177837"/>
            <a:ext cx="145480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1800" b="1" dirty="0">
                <a:latin typeface="Calibri"/>
                <a:ea typeface="Calibri"/>
                <a:cs typeface="Calibri"/>
                <a:sym typeface="Calibri"/>
              </a:rPr>
              <a:t>HOGARES FLR</a:t>
            </a:r>
            <a:endParaRPr sz="1800" dirty="0"/>
          </a:p>
        </p:txBody>
      </p:sp>
      <p:sp>
        <p:nvSpPr>
          <p:cNvPr id="9" name="Google Shape;277;p26"/>
          <p:cNvSpPr/>
          <p:nvPr/>
        </p:nvSpPr>
        <p:spPr>
          <a:xfrm rot="-8100000">
            <a:off x="1720317" y="1214303"/>
            <a:ext cx="286171" cy="286171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pic>
        <p:nvPicPr>
          <p:cNvPr id="10" name="Google Shape;326;g3522a828317_0_2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o 10"/>
          <p:cNvGrpSpPr/>
          <p:nvPr/>
        </p:nvGrpSpPr>
        <p:grpSpPr>
          <a:xfrm>
            <a:off x="6033695" y="1331818"/>
            <a:ext cx="1171208" cy="545408"/>
            <a:chOff x="8145290" y="2006185"/>
            <a:chExt cx="1517244" cy="706550"/>
          </a:xfrm>
        </p:grpSpPr>
        <p:sp>
          <p:nvSpPr>
            <p:cNvPr id="12" name="Google Shape;278;p26"/>
            <p:cNvSpPr/>
            <p:nvPr/>
          </p:nvSpPr>
          <p:spPr>
            <a:xfrm>
              <a:off x="8145290" y="2006185"/>
              <a:ext cx="1517244" cy="706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AB0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endParaRPr sz="350">
                <a:solidFill>
                  <a:schemeClr val="lt1"/>
                </a:solidFill>
              </a:endParaRPr>
            </a:p>
          </p:txBody>
        </p:sp>
        <p:sp>
          <p:nvSpPr>
            <p:cNvPr id="13" name="Google Shape;279;p26"/>
            <p:cNvSpPr txBox="1"/>
            <p:nvPr/>
          </p:nvSpPr>
          <p:spPr>
            <a:xfrm>
              <a:off x="8202175" y="2091682"/>
              <a:ext cx="1352713" cy="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pPr lvl="0" algn="ctr"/>
              <a:r>
                <a:rPr lang="es-CL" sz="12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Región </a:t>
              </a:r>
              <a:endParaRPr lang="es-CL" sz="1200" dirty="0">
                <a:solidFill>
                  <a:schemeClr val="tx1"/>
                </a:solidFill>
              </a:endParaRPr>
            </a:p>
            <a:p>
              <a:pPr lvl="0" algn="ctr"/>
              <a:r>
                <a:rPr lang="es-CL" sz="12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de O`Higgins</a:t>
              </a:r>
              <a:endParaRPr lang="es-CL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3" name="Google Shape;276;p2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84" y="2577243"/>
            <a:ext cx="2020679" cy="78839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75;p29"/>
          <p:cNvSpPr txBox="1"/>
          <p:nvPr/>
        </p:nvSpPr>
        <p:spPr>
          <a:xfrm>
            <a:off x="2523716" y="3925478"/>
            <a:ext cx="3590209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46" rIns="45705" bIns="22846" anchor="t" anchorCtr="0">
            <a:spAutoFit/>
          </a:bodyPr>
          <a:lstStyle/>
          <a:p>
            <a:pPr marL="142172" indent="-142172">
              <a:lnSpc>
                <a:spcPct val="150000"/>
              </a:lnSpc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s-CL" sz="12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Sagrados Corazones de Jesús y María </a:t>
            </a:r>
            <a:r>
              <a:rPr lang="es-CL" sz="1200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(Chépica)</a:t>
            </a:r>
            <a:endParaRPr sz="1200" dirty="0"/>
          </a:p>
        </p:txBody>
      </p:sp>
      <p:pic>
        <p:nvPicPr>
          <p:cNvPr id="36" name="Google Shape;37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82182" y="1397815"/>
            <a:ext cx="3283060" cy="224051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7;p29"/>
          <p:cNvSpPr/>
          <p:nvPr/>
        </p:nvSpPr>
        <p:spPr>
          <a:xfrm>
            <a:off x="3259629" y="3535855"/>
            <a:ext cx="742687" cy="142169"/>
          </a:xfrm>
          <a:prstGeom prst="roundRect">
            <a:avLst>
              <a:gd name="adj" fmla="val 50000"/>
            </a:avLst>
          </a:prstGeom>
          <a:solidFill>
            <a:srgbClr val="43A8DE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r>
              <a:rPr lang="es-CL" sz="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CHÉPICA</a:t>
            </a:r>
            <a:endParaRPr sz="800" dirty="0"/>
          </a:p>
        </p:txBody>
      </p:sp>
      <p:pic>
        <p:nvPicPr>
          <p:cNvPr id="38" name="Google Shape;378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65618" y="2893271"/>
            <a:ext cx="330708" cy="451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1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39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91987" y="148200"/>
            <a:ext cx="854602" cy="4722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23;g3522a828317_0_201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72;p26"/>
          <p:cNvSpPr txBox="1"/>
          <p:nvPr/>
        </p:nvSpPr>
        <p:spPr>
          <a:xfrm>
            <a:off x="340140" y="395236"/>
            <a:ext cx="2242042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3299" b="1" dirty="0"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299" dirty="0"/>
          </a:p>
        </p:txBody>
      </p:sp>
      <p:pic>
        <p:nvPicPr>
          <p:cNvPr id="7" name="Google Shape;27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1886" y="50"/>
            <a:ext cx="1134055" cy="50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75;p26"/>
          <p:cNvSpPr txBox="1"/>
          <p:nvPr/>
        </p:nvSpPr>
        <p:spPr>
          <a:xfrm>
            <a:off x="357423" y="1177837"/>
            <a:ext cx="145480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1800" b="1" dirty="0">
                <a:latin typeface="Calibri"/>
                <a:ea typeface="Calibri"/>
                <a:cs typeface="Calibri"/>
                <a:sym typeface="Calibri"/>
              </a:rPr>
              <a:t>HOGARES FLR</a:t>
            </a:r>
            <a:endParaRPr sz="1800" dirty="0"/>
          </a:p>
        </p:txBody>
      </p:sp>
      <p:sp>
        <p:nvSpPr>
          <p:cNvPr id="9" name="Google Shape;277;p26"/>
          <p:cNvSpPr/>
          <p:nvPr/>
        </p:nvSpPr>
        <p:spPr>
          <a:xfrm rot="-8100000">
            <a:off x="1720317" y="1214303"/>
            <a:ext cx="286171" cy="286171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pic>
        <p:nvPicPr>
          <p:cNvPr id="10" name="Google Shape;326;g3522a828317_0_2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o 10"/>
          <p:cNvGrpSpPr/>
          <p:nvPr/>
        </p:nvGrpSpPr>
        <p:grpSpPr>
          <a:xfrm>
            <a:off x="6033695" y="1331818"/>
            <a:ext cx="1171208" cy="545408"/>
            <a:chOff x="8145290" y="2006185"/>
            <a:chExt cx="1517244" cy="706550"/>
          </a:xfrm>
        </p:grpSpPr>
        <p:sp>
          <p:nvSpPr>
            <p:cNvPr id="12" name="Google Shape;278;p26"/>
            <p:cNvSpPr/>
            <p:nvPr/>
          </p:nvSpPr>
          <p:spPr>
            <a:xfrm>
              <a:off x="8145290" y="2006185"/>
              <a:ext cx="1517244" cy="706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AB0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endParaRPr sz="350">
                <a:solidFill>
                  <a:schemeClr val="lt1"/>
                </a:solidFill>
              </a:endParaRPr>
            </a:p>
          </p:txBody>
        </p:sp>
        <p:sp>
          <p:nvSpPr>
            <p:cNvPr id="13" name="Google Shape;279;p26"/>
            <p:cNvSpPr txBox="1"/>
            <p:nvPr/>
          </p:nvSpPr>
          <p:spPr>
            <a:xfrm>
              <a:off x="8202175" y="2091682"/>
              <a:ext cx="1352713" cy="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pPr lvl="0" algn="ctr"/>
              <a:r>
                <a:rPr lang="es-CL" sz="12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Región </a:t>
              </a:r>
              <a:endParaRPr lang="es-CL" sz="1200" dirty="0">
                <a:solidFill>
                  <a:schemeClr val="tx1"/>
                </a:solidFill>
              </a:endParaRPr>
            </a:p>
            <a:p>
              <a:pPr lvl="0" algn="ctr"/>
              <a:r>
                <a:rPr lang="es-CL" sz="12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del Maule </a:t>
              </a:r>
              <a:endParaRPr lang="es-CL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3" name="Google Shape;276;p2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84" y="2577243"/>
            <a:ext cx="2020679" cy="78839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394;p30"/>
          <p:cNvSpPr txBox="1"/>
          <p:nvPr/>
        </p:nvSpPr>
        <p:spPr>
          <a:xfrm>
            <a:off x="3425280" y="3810289"/>
            <a:ext cx="3546412" cy="60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46" rIns="45705" bIns="22846" anchor="t" anchorCtr="0">
            <a:spAutoFit/>
          </a:bodyPr>
          <a:lstStyle/>
          <a:p>
            <a:pPr marL="142172" indent="-142172"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s-CL" sz="12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Nuestra Señora de </a:t>
            </a:r>
            <a:r>
              <a:rPr lang="es-CL" sz="1200" b="1" dirty="0" smtClean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Fátima </a:t>
            </a:r>
            <a:r>
              <a:rPr lang="es-CL" sz="1200" dirty="0" smtClean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s-CL" sz="1200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Curicó)</a:t>
            </a:r>
            <a:endParaRPr sz="1200" dirty="0"/>
          </a:p>
          <a:p>
            <a:pPr marL="142172" indent="-142172"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s-CL" sz="12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Madre del Buen Consejo </a:t>
            </a:r>
            <a:r>
              <a:rPr lang="es-CL" sz="1200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(Talca)</a:t>
            </a:r>
            <a:endParaRPr sz="1200" dirty="0"/>
          </a:p>
          <a:p>
            <a:pPr marL="142172" indent="-142172"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s-CL" sz="12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Sagrado Corazón de Jesús </a:t>
            </a:r>
            <a:r>
              <a:rPr lang="es-CL" sz="1200" dirty="0" smtClean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s-CL" sz="1200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Linares)</a:t>
            </a:r>
            <a:endParaRPr sz="1200" dirty="0"/>
          </a:p>
        </p:txBody>
      </p:sp>
      <p:grpSp>
        <p:nvGrpSpPr>
          <p:cNvPr id="19" name="Grupo 18"/>
          <p:cNvGrpSpPr/>
          <p:nvPr/>
        </p:nvGrpSpPr>
        <p:grpSpPr>
          <a:xfrm>
            <a:off x="2407854" y="482087"/>
            <a:ext cx="3340084" cy="3047570"/>
            <a:chOff x="3372388" y="809436"/>
            <a:chExt cx="3973242" cy="3625279"/>
          </a:xfrm>
        </p:grpSpPr>
        <p:pic>
          <p:nvPicPr>
            <p:cNvPr id="20" name="Google Shape;402;p3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72388" y="809436"/>
              <a:ext cx="3973242" cy="3625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403;p3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527085" y="2794583"/>
              <a:ext cx="419100" cy="57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404;p3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032970" y="1683705"/>
              <a:ext cx="419100" cy="57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405;p3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045341" y="1172077"/>
              <a:ext cx="419100" cy="5721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406;p30"/>
            <p:cNvSpPr/>
            <p:nvPr/>
          </p:nvSpPr>
          <p:spPr>
            <a:xfrm>
              <a:off x="4059382" y="1957265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623686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r>
                <a:rPr lang="es-CL" sz="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TALCA</a:t>
              </a:r>
              <a:endParaRPr sz="800" dirty="0"/>
            </a:p>
          </p:txBody>
        </p:sp>
        <p:sp>
          <p:nvSpPr>
            <p:cNvPr id="25" name="Google Shape;407;p30"/>
            <p:cNvSpPr/>
            <p:nvPr/>
          </p:nvSpPr>
          <p:spPr>
            <a:xfrm>
              <a:off x="5266039" y="3392722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71B851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r>
                <a:rPr lang="es-CL" sz="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LINARES</a:t>
              </a:r>
              <a:endParaRPr sz="800" dirty="0"/>
            </a:p>
          </p:txBody>
        </p:sp>
        <p:sp>
          <p:nvSpPr>
            <p:cNvPr id="26" name="Google Shape;408;p30"/>
            <p:cNvSpPr/>
            <p:nvPr/>
          </p:nvSpPr>
          <p:spPr>
            <a:xfrm>
              <a:off x="5794805" y="1755915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43A8DE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r>
                <a:rPr lang="es-CL" sz="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CURICÓ</a:t>
              </a:r>
              <a:endParaRPr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70700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424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91987" y="148359"/>
            <a:ext cx="854272" cy="47202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23;g3522a828317_0_201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72;p26"/>
          <p:cNvSpPr txBox="1"/>
          <p:nvPr/>
        </p:nvSpPr>
        <p:spPr>
          <a:xfrm>
            <a:off x="340140" y="395236"/>
            <a:ext cx="2242042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3299" b="1" dirty="0"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299" dirty="0"/>
          </a:p>
        </p:txBody>
      </p:sp>
      <p:pic>
        <p:nvPicPr>
          <p:cNvPr id="7" name="Google Shape;27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1886" y="50"/>
            <a:ext cx="1134055" cy="50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75;p26"/>
          <p:cNvSpPr txBox="1"/>
          <p:nvPr/>
        </p:nvSpPr>
        <p:spPr>
          <a:xfrm>
            <a:off x="357423" y="1177837"/>
            <a:ext cx="145480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1800" b="1" dirty="0">
                <a:latin typeface="Calibri"/>
                <a:ea typeface="Calibri"/>
                <a:cs typeface="Calibri"/>
                <a:sym typeface="Calibri"/>
              </a:rPr>
              <a:t>HOGARES FLR</a:t>
            </a:r>
            <a:endParaRPr sz="1800" dirty="0"/>
          </a:p>
        </p:txBody>
      </p:sp>
      <p:sp>
        <p:nvSpPr>
          <p:cNvPr id="9" name="Google Shape;277;p26"/>
          <p:cNvSpPr/>
          <p:nvPr/>
        </p:nvSpPr>
        <p:spPr>
          <a:xfrm rot="-8100000">
            <a:off x="1720317" y="1214303"/>
            <a:ext cx="286171" cy="286171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pic>
        <p:nvPicPr>
          <p:cNvPr id="10" name="Google Shape;326;g3522a828317_0_2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o 10"/>
          <p:cNvGrpSpPr/>
          <p:nvPr/>
        </p:nvGrpSpPr>
        <p:grpSpPr>
          <a:xfrm>
            <a:off x="6033695" y="1331818"/>
            <a:ext cx="1171208" cy="545408"/>
            <a:chOff x="8145290" y="2006185"/>
            <a:chExt cx="1517244" cy="706550"/>
          </a:xfrm>
        </p:grpSpPr>
        <p:sp>
          <p:nvSpPr>
            <p:cNvPr id="12" name="Google Shape;278;p26"/>
            <p:cNvSpPr/>
            <p:nvPr/>
          </p:nvSpPr>
          <p:spPr>
            <a:xfrm>
              <a:off x="8145290" y="2006185"/>
              <a:ext cx="1517244" cy="706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AB0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endParaRPr sz="350">
                <a:solidFill>
                  <a:schemeClr val="lt1"/>
                </a:solidFill>
              </a:endParaRPr>
            </a:p>
          </p:txBody>
        </p:sp>
        <p:sp>
          <p:nvSpPr>
            <p:cNvPr id="13" name="Google Shape;279;p26"/>
            <p:cNvSpPr txBox="1"/>
            <p:nvPr/>
          </p:nvSpPr>
          <p:spPr>
            <a:xfrm>
              <a:off x="8202175" y="2091682"/>
              <a:ext cx="1352713" cy="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pPr lvl="0" algn="ctr"/>
              <a:r>
                <a:rPr lang="es-CL" sz="12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Región</a:t>
              </a:r>
              <a:endParaRPr lang="es-CL" sz="1200" dirty="0">
                <a:solidFill>
                  <a:schemeClr val="tx1"/>
                </a:solidFill>
              </a:endParaRPr>
            </a:p>
            <a:p>
              <a:pPr lvl="0" algn="ctr"/>
              <a:r>
                <a:rPr lang="es-CL" sz="12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del Biobío</a:t>
              </a:r>
              <a:endParaRPr lang="es-CL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3" name="Google Shape;276;p2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84" y="2577243"/>
            <a:ext cx="2020679" cy="78839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425;p31"/>
          <p:cNvSpPr txBox="1"/>
          <p:nvPr/>
        </p:nvSpPr>
        <p:spPr>
          <a:xfrm>
            <a:off x="3636165" y="4263106"/>
            <a:ext cx="3045669" cy="60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46" rIns="45705" bIns="22846" anchor="t" anchorCtr="0">
            <a:spAutoFit/>
          </a:bodyPr>
          <a:lstStyle/>
          <a:p>
            <a:pPr marL="142172" indent="-142172">
              <a:lnSpc>
                <a:spcPct val="150000"/>
              </a:lnSpc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s-CL" sz="12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Santa Teresa de Calcuta </a:t>
            </a:r>
            <a:r>
              <a:rPr lang="es-CL" sz="1200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(Talcahuano)</a:t>
            </a:r>
            <a:endParaRPr sz="1200" dirty="0"/>
          </a:p>
          <a:p>
            <a:pPr marL="142172" indent="-142172">
              <a:lnSpc>
                <a:spcPct val="150000"/>
              </a:lnSpc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s-CL" sz="12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</a:t>
            </a:r>
            <a:r>
              <a:rPr lang="es-CL" sz="1200" b="1" dirty="0" smtClean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Juan </a:t>
            </a:r>
            <a:r>
              <a:rPr lang="es-CL" sz="12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Pablo II </a:t>
            </a:r>
            <a:r>
              <a:rPr lang="es-CL" sz="1200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(Arauco)</a:t>
            </a:r>
            <a:endParaRPr sz="1200" dirty="0"/>
          </a:p>
        </p:txBody>
      </p:sp>
      <p:grpSp>
        <p:nvGrpSpPr>
          <p:cNvPr id="29" name="Grupo 28"/>
          <p:cNvGrpSpPr/>
          <p:nvPr/>
        </p:nvGrpSpPr>
        <p:grpSpPr>
          <a:xfrm>
            <a:off x="2372710" y="814720"/>
            <a:ext cx="4116080" cy="3808038"/>
            <a:chOff x="3222837" y="815006"/>
            <a:chExt cx="5162489" cy="4776135"/>
          </a:xfrm>
        </p:grpSpPr>
        <p:pic>
          <p:nvPicPr>
            <p:cNvPr id="30" name="Google Shape;413;p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38205" y="815006"/>
              <a:ext cx="5047121" cy="4776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433;p3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98427" y="1004727"/>
              <a:ext cx="419100" cy="57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434;p3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14687" y="2244358"/>
              <a:ext cx="419100" cy="5721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435;p31"/>
            <p:cNvSpPr/>
            <p:nvPr/>
          </p:nvSpPr>
          <p:spPr>
            <a:xfrm>
              <a:off x="3333934" y="2830542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623686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r>
                <a:rPr lang="es-CL" sz="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ARAUCO</a:t>
              </a:r>
              <a:endParaRPr sz="800" dirty="0"/>
            </a:p>
          </p:txBody>
        </p:sp>
        <p:sp>
          <p:nvSpPr>
            <p:cNvPr id="35" name="Google Shape;436;p31"/>
            <p:cNvSpPr/>
            <p:nvPr/>
          </p:nvSpPr>
          <p:spPr>
            <a:xfrm>
              <a:off x="3222837" y="1277906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43A8DE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r>
                <a:rPr lang="es-CL" sz="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TALCAHUANO</a:t>
              </a:r>
              <a:endParaRPr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7082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452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91988" y="148201"/>
            <a:ext cx="854271" cy="47202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23;g3522a828317_0_201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72;p26"/>
          <p:cNvSpPr txBox="1"/>
          <p:nvPr/>
        </p:nvSpPr>
        <p:spPr>
          <a:xfrm>
            <a:off x="340140" y="395236"/>
            <a:ext cx="2242042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3299" b="1" dirty="0"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299" dirty="0"/>
          </a:p>
        </p:txBody>
      </p:sp>
      <p:pic>
        <p:nvPicPr>
          <p:cNvPr id="7" name="Google Shape;27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1886" y="50"/>
            <a:ext cx="1134055" cy="50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75;p26"/>
          <p:cNvSpPr txBox="1"/>
          <p:nvPr/>
        </p:nvSpPr>
        <p:spPr>
          <a:xfrm>
            <a:off x="357423" y="1177837"/>
            <a:ext cx="145480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1800" b="1" dirty="0">
                <a:latin typeface="Calibri"/>
                <a:ea typeface="Calibri"/>
                <a:cs typeface="Calibri"/>
                <a:sym typeface="Calibri"/>
              </a:rPr>
              <a:t>HOGARES FLR</a:t>
            </a:r>
            <a:endParaRPr sz="1800" dirty="0"/>
          </a:p>
        </p:txBody>
      </p:sp>
      <p:sp>
        <p:nvSpPr>
          <p:cNvPr id="9" name="Google Shape;277;p26"/>
          <p:cNvSpPr/>
          <p:nvPr/>
        </p:nvSpPr>
        <p:spPr>
          <a:xfrm rot="-8100000">
            <a:off x="1720317" y="1214303"/>
            <a:ext cx="286171" cy="286171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pic>
        <p:nvPicPr>
          <p:cNvPr id="10" name="Google Shape;326;g3522a828317_0_2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o 10"/>
          <p:cNvGrpSpPr/>
          <p:nvPr/>
        </p:nvGrpSpPr>
        <p:grpSpPr>
          <a:xfrm>
            <a:off x="6033695" y="1331818"/>
            <a:ext cx="1171208" cy="545408"/>
            <a:chOff x="8145290" y="2006185"/>
            <a:chExt cx="1517244" cy="706550"/>
          </a:xfrm>
        </p:grpSpPr>
        <p:sp>
          <p:nvSpPr>
            <p:cNvPr id="12" name="Google Shape;278;p26"/>
            <p:cNvSpPr/>
            <p:nvPr/>
          </p:nvSpPr>
          <p:spPr>
            <a:xfrm>
              <a:off x="8145290" y="2006185"/>
              <a:ext cx="1517244" cy="706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AB0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endParaRPr sz="350">
                <a:solidFill>
                  <a:schemeClr val="lt1"/>
                </a:solidFill>
              </a:endParaRPr>
            </a:p>
          </p:txBody>
        </p:sp>
        <p:sp>
          <p:nvSpPr>
            <p:cNvPr id="13" name="Google Shape;279;p26"/>
            <p:cNvSpPr txBox="1"/>
            <p:nvPr/>
          </p:nvSpPr>
          <p:spPr>
            <a:xfrm>
              <a:off x="8202175" y="2091682"/>
              <a:ext cx="1352713" cy="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pPr lvl="0" algn="ctr"/>
              <a:r>
                <a:rPr lang="es-CL" sz="12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Región</a:t>
              </a:r>
              <a:endParaRPr lang="es-CL" sz="1200" dirty="0">
                <a:solidFill>
                  <a:schemeClr val="tx1"/>
                </a:solidFill>
              </a:endParaRPr>
            </a:p>
            <a:p>
              <a:pPr lvl="0" algn="ctr"/>
              <a:r>
                <a:rPr lang="es-CL" sz="12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de Los Ríos</a:t>
              </a:r>
              <a:endParaRPr lang="es-CL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3" name="Google Shape;276;p2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84" y="2577243"/>
            <a:ext cx="2020679" cy="78839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453;p32"/>
          <p:cNvSpPr txBox="1"/>
          <p:nvPr/>
        </p:nvSpPr>
        <p:spPr>
          <a:xfrm>
            <a:off x="3689701" y="4234835"/>
            <a:ext cx="1914183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46" rIns="45705" bIns="22846" anchor="t" anchorCtr="0">
            <a:spAutoFit/>
          </a:bodyPr>
          <a:lstStyle/>
          <a:p>
            <a:pPr marL="142172" indent="-142172">
              <a:lnSpc>
                <a:spcPct val="150000"/>
              </a:lnSpc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s-CL" sz="12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Padre Pío </a:t>
            </a:r>
            <a:r>
              <a:rPr lang="es-CL" sz="1200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s-CL" sz="1200" dirty="0" smtClean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Valdivia</a:t>
            </a:r>
            <a:r>
              <a:rPr lang="es-CL" sz="1200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dirty="0"/>
          </a:p>
        </p:txBody>
      </p:sp>
      <p:grpSp>
        <p:nvGrpSpPr>
          <p:cNvPr id="2" name="Grupo 1"/>
          <p:cNvGrpSpPr/>
          <p:nvPr/>
        </p:nvGrpSpPr>
        <p:grpSpPr>
          <a:xfrm>
            <a:off x="2458416" y="949117"/>
            <a:ext cx="3536094" cy="3037674"/>
            <a:chOff x="3528050" y="1137215"/>
            <a:chExt cx="4313771" cy="3705735"/>
          </a:xfrm>
        </p:grpSpPr>
        <p:pic>
          <p:nvPicPr>
            <p:cNvPr id="22" name="Google Shape;441;p3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28050" y="1137215"/>
              <a:ext cx="4313771" cy="3705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461;p3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303062" y="2030130"/>
              <a:ext cx="419100" cy="5721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462;p32"/>
            <p:cNvSpPr/>
            <p:nvPr/>
          </p:nvSpPr>
          <p:spPr>
            <a:xfrm>
              <a:off x="4749962" y="2226098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43A8DE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r>
                <a:rPr lang="es-CL" sz="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VALDIVIA</a:t>
              </a:r>
              <a:endParaRPr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547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47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97357" y="148359"/>
            <a:ext cx="854242" cy="47200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23;g3522a828317_0_201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72;p26"/>
          <p:cNvSpPr txBox="1"/>
          <p:nvPr/>
        </p:nvSpPr>
        <p:spPr>
          <a:xfrm>
            <a:off x="340140" y="395236"/>
            <a:ext cx="2242042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3299" b="1" dirty="0"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299" dirty="0"/>
          </a:p>
        </p:txBody>
      </p:sp>
      <p:pic>
        <p:nvPicPr>
          <p:cNvPr id="7" name="Google Shape;27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1886" y="50"/>
            <a:ext cx="1134055" cy="50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75;p26"/>
          <p:cNvSpPr txBox="1"/>
          <p:nvPr/>
        </p:nvSpPr>
        <p:spPr>
          <a:xfrm>
            <a:off x="357423" y="1177837"/>
            <a:ext cx="145480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1800" b="1" dirty="0">
                <a:latin typeface="Calibri"/>
                <a:ea typeface="Calibri"/>
                <a:cs typeface="Calibri"/>
                <a:sym typeface="Calibri"/>
              </a:rPr>
              <a:t>HOGARES FLR</a:t>
            </a:r>
            <a:endParaRPr sz="1800" dirty="0"/>
          </a:p>
        </p:txBody>
      </p:sp>
      <p:sp>
        <p:nvSpPr>
          <p:cNvPr id="9" name="Google Shape;277;p26"/>
          <p:cNvSpPr/>
          <p:nvPr/>
        </p:nvSpPr>
        <p:spPr>
          <a:xfrm rot="-8100000">
            <a:off x="1720317" y="1214303"/>
            <a:ext cx="286171" cy="286171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>
              <a:solidFill>
                <a:schemeClr val="lt1"/>
              </a:solidFill>
            </a:endParaRPr>
          </a:p>
        </p:txBody>
      </p:sp>
      <p:pic>
        <p:nvPicPr>
          <p:cNvPr id="10" name="Google Shape;326;g3522a828317_0_2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o 10"/>
          <p:cNvGrpSpPr/>
          <p:nvPr/>
        </p:nvGrpSpPr>
        <p:grpSpPr>
          <a:xfrm>
            <a:off x="6033695" y="1331818"/>
            <a:ext cx="1171208" cy="545408"/>
            <a:chOff x="8145290" y="2006185"/>
            <a:chExt cx="1517244" cy="706550"/>
          </a:xfrm>
        </p:grpSpPr>
        <p:sp>
          <p:nvSpPr>
            <p:cNvPr id="12" name="Google Shape;278;p26"/>
            <p:cNvSpPr/>
            <p:nvPr/>
          </p:nvSpPr>
          <p:spPr>
            <a:xfrm>
              <a:off x="8145290" y="2006185"/>
              <a:ext cx="1517244" cy="706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AB0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endParaRPr sz="350">
                <a:solidFill>
                  <a:schemeClr val="lt1"/>
                </a:solidFill>
              </a:endParaRPr>
            </a:p>
          </p:txBody>
        </p:sp>
        <p:sp>
          <p:nvSpPr>
            <p:cNvPr id="13" name="Google Shape;279;p26"/>
            <p:cNvSpPr txBox="1"/>
            <p:nvPr/>
          </p:nvSpPr>
          <p:spPr>
            <a:xfrm>
              <a:off x="8202175" y="2091682"/>
              <a:ext cx="1352713" cy="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pPr lvl="0" algn="ctr"/>
              <a:r>
                <a:rPr lang="es-CL" sz="12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Región</a:t>
              </a:r>
              <a:endParaRPr lang="es-CL" sz="1200" dirty="0">
                <a:solidFill>
                  <a:schemeClr val="tx1"/>
                </a:solidFill>
              </a:endParaRPr>
            </a:p>
            <a:p>
              <a:pPr lvl="0" algn="ctr"/>
              <a:r>
                <a:rPr lang="es-CL" sz="12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de Los Lagos</a:t>
              </a:r>
              <a:endParaRPr lang="es-CL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3" name="Google Shape;276;p2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84" y="2577243"/>
            <a:ext cx="2020679" cy="78839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453;p32"/>
          <p:cNvSpPr txBox="1"/>
          <p:nvPr/>
        </p:nvSpPr>
        <p:spPr>
          <a:xfrm>
            <a:off x="5141569" y="3157935"/>
            <a:ext cx="1458138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46" rIns="45705" bIns="22846" anchor="t" anchorCtr="0">
            <a:spAutoFit/>
          </a:bodyPr>
          <a:lstStyle/>
          <a:p>
            <a:pPr marL="142172" indent="-142172"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s-CL" sz="12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Santa María </a:t>
            </a:r>
            <a:r>
              <a:rPr lang="es-CL" sz="1200" dirty="0" smtClean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s-CL" sz="1200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Osorno)</a:t>
            </a:r>
            <a:endParaRPr lang="es-CL" sz="1200" dirty="0"/>
          </a:p>
        </p:txBody>
      </p:sp>
      <p:grpSp>
        <p:nvGrpSpPr>
          <p:cNvPr id="3" name="Grupo 2"/>
          <p:cNvGrpSpPr/>
          <p:nvPr/>
        </p:nvGrpSpPr>
        <p:grpSpPr>
          <a:xfrm>
            <a:off x="2428006" y="336609"/>
            <a:ext cx="2751950" cy="4495746"/>
            <a:chOff x="3758683" y="856907"/>
            <a:chExt cx="3280129" cy="5358611"/>
          </a:xfrm>
        </p:grpSpPr>
        <p:pic>
          <p:nvPicPr>
            <p:cNvPr id="19" name="Google Shape;467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58683" y="933953"/>
              <a:ext cx="3280129" cy="52815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487;p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101221" y="856907"/>
              <a:ext cx="419100" cy="5721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488;p33"/>
            <p:cNvSpPr/>
            <p:nvPr/>
          </p:nvSpPr>
          <p:spPr>
            <a:xfrm>
              <a:off x="4840174" y="1458080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43A8DE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/>
              <a:r>
                <a:rPr lang="es-CL" sz="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OSORNO</a:t>
              </a:r>
              <a:endParaRPr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494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522a828317_0_0"/>
          <p:cNvSpPr/>
          <p:nvPr/>
        </p:nvSpPr>
        <p:spPr>
          <a:xfrm>
            <a:off x="5843528" y="687148"/>
            <a:ext cx="3831535" cy="3831535"/>
          </a:xfrm>
          <a:prstGeom prst="donut">
            <a:avLst>
              <a:gd name="adj" fmla="val 14734"/>
            </a:avLst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1400"/>
            </a:pPr>
            <a:endParaRPr sz="350">
              <a:solidFill>
                <a:schemeClr val="dk1"/>
              </a:solidFill>
            </a:endParaRPr>
          </a:p>
        </p:txBody>
      </p:sp>
      <p:pic>
        <p:nvPicPr>
          <p:cNvPr id="273" name="Google Shape;273;g3522a828317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701" y="815380"/>
            <a:ext cx="3054889" cy="4328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3522a828317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9676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3522a828317_0_0"/>
          <p:cNvSpPr txBox="1"/>
          <p:nvPr/>
        </p:nvSpPr>
        <p:spPr>
          <a:xfrm>
            <a:off x="466540" y="387128"/>
            <a:ext cx="4239914" cy="6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6000"/>
            </a:pPr>
            <a:r>
              <a:rPr lang="en-US" sz="3599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Nuestra Organización</a:t>
            </a:r>
            <a:endParaRPr sz="3599"/>
          </a:p>
        </p:txBody>
      </p:sp>
      <p:pic>
        <p:nvPicPr>
          <p:cNvPr id="279" name="Google Shape;279;g3522a828317_0_0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309" y="4475412"/>
            <a:ext cx="1471305" cy="35694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3522a828317_0_0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03;g39943a5af4b_0_101"/>
          <p:cNvSpPr/>
          <p:nvPr/>
        </p:nvSpPr>
        <p:spPr>
          <a:xfrm>
            <a:off x="295033" y="1182913"/>
            <a:ext cx="5524771" cy="276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Comités</a:t>
            </a:r>
            <a:r>
              <a:rPr lang="en-US" sz="15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Asesores</a:t>
            </a:r>
            <a:r>
              <a:rPr lang="en-US" sz="15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Salud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Económico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Comunicaciones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Proyectos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Profesionales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 bono).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Estados</a:t>
            </a:r>
            <a:r>
              <a:rPr lang="en-US" sz="15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Financieros</a:t>
            </a:r>
            <a:r>
              <a:rPr lang="en-US" sz="15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auditados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Humphreys.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Modelo</a:t>
            </a:r>
            <a:r>
              <a:rPr lang="en-US" sz="15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de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Medición</a:t>
            </a:r>
            <a:r>
              <a:rPr lang="en-US" sz="15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5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Impacto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Mapa</a:t>
            </a:r>
            <a:r>
              <a:rPr lang="en-US" sz="15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5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Riesgos</a:t>
            </a:r>
            <a:r>
              <a:rPr lang="en-US" sz="15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Críticos</a:t>
            </a:r>
            <a:r>
              <a:rPr lang="en-US" sz="15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preparado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Deloitte. </a:t>
            </a:r>
            <a:endParaRPr sz="15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control de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gestión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acreditado</a:t>
            </a:r>
            <a:r>
              <a:rPr lang="en-US" sz="15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bajo</a:t>
            </a:r>
            <a:r>
              <a:rPr lang="en-US" sz="15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norma</a:t>
            </a:r>
            <a:r>
              <a:rPr lang="en-US" sz="15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ISO 9001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procesos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contabilidad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finanzas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Modelo</a:t>
            </a:r>
            <a:r>
              <a:rPr lang="en-US" sz="15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5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Prevención</a:t>
            </a:r>
            <a:r>
              <a:rPr lang="en-US" sz="15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5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Delitos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el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apoyo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HD Group.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Estados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Financieros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encuentran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disponibles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lang="en-US" sz="15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www.fundacionlasrosas.cl</a:t>
            </a:r>
            <a:endParaRPr sz="1500" b="0" i="0" u="none" strike="noStrike" cap="none" dirty="0">
              <a:solidFill>
                <a:srgbClr val="CD1F69"/>
              </a:solidFill>
              <a:sym typeface="Arial"/>
            </a:endParaRPr>
          </a:p>
        </p:txBody>
      </p:sp>
      <p:pic>
        <p:nvPicPr>
          <p:cNvPr id="13" name="Google Shape;204;g39943a5af4b_0_1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8605" y="4083601"/>
            <a:ext cx="824399" cy="77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05;g39943a5af4b_0_101"/>
          <p:cNvPicPr preferRelativeResize="0"/>
          <p:nvPr/>
        </p:nvPicPr>
        <p:blipFill rotWithShape="1">
          <a:blip r:embed="rId7">
            <a:alphaModFix/>
          </a:blip>
          <a:srcRect r="69639"/>
          <a:stretch/>
        </p:blipFill>
        <p:spPr>
          <a:xfrm>
            <a:off x="1295910" y="4188183"/>
            <a:ext cx="921351" cy="687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07;g39943a5af4b_0_10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00117" y="4553071"/>
            <a:ext cx="880838" cy="164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9;g39943a5af4b_0_10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17749" y="4325686"/>
            <a:ext cx="547320" cy="54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10;g39943a5af4b_0_10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57096" y="4298292"/>
            <a:ext cx="673980" cy="67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3;p6"/>
          <p:cNvSpPr txBox="1">
            <a:spLocks noGrp="1"/>
          </p:cNvSpPr>
          <p:nvPr>
            <p:ph type="body" idx="1"/>
          </p:nvPr>
        </p:nvSpPr>
        <p:spPr>
          <a:xfrm>
            <a:off x="595142" y="1299550"/>
            <a:ext cx="6830533" cy="284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SzPts val="2400"/>
              <a:buNone/>
            </a:pPr>
            <a:r>
              <a:rPr lang="es-C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¡Bienvenido(a)!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554">
              <a:lnSpc>
                <a:spcPct val="100000"/>
              </a:lnSpc>
              <a:spcBef>
                <a:spcPts val="300"/>
              </a:spcBef>
              <a:buClr>
                <a:srgbClr val="AC103D"/>
              </a:buClr>
              <a:buSzPct val="90000"/>
              <a:buFont typeface="Calibri" panose="020F0502020204030204" pitchFamily="34" charset="0"/>
              <a:buChar char="•"/>
            </a:pPr>
            <a:r>
              <a:rPr lang="es-C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Aquí encontrarás la renovada Plantilla Institucional para Presentaciones (PPT).</a:t>
            </a:r>
            <a:endParaRPr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554">
              <a:lnSpc>
                <a:spcPct val="100000"/>
              </a:lnSpc>
              <a:spcBef>
                <a:spcPts val="300"/>
              </a:spcBef>
              <a:buClr>
                <a:srgbClr val="AC103D"/>
              </a:buClr>
              <a:buSzPct val="90000"/>
              <a:buFont typeface="Calibri" panose="020F0502020204030204" pitchFamily="34" charset="0"/>
              <a:buChar char="•"/>
            </a:pPr>
            <a:r>
              <a:rPr lang="es-C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Todos sus elementos son editables, para mayor libertad al trabajar.</a:t>
            </a:r>
            <a:endParaRPr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554">
              <a:lnSpc>
                <a:spcPct val="100000"/>
              </a:lnSpc>
              <a:spcBef>
                <a:spcPts val="300"/>
              </a:spcBef>
              <a:buClr>
                <a:srgbClr val="AC103D"/>
              </a:buClr>
              <a:buSzPct val="90000"/>
              <a:buFont typeface="Calibri" panose="020F0502020204030204" pitchFamily="34" charset="0"/>
              <a:buChar char="•"/>
            </a:pPr>
            <a:r>
              <a:rPr lang="es-C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Cuenta además con información institucional actualizada, que podría servir en tu presentación. </a:t>
            </a:r>
            <a:endParaRPr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554">
              <a:lnSpc>
                <a:spcPct val="100000"/>
              </a:lnSpc>
              <a:spcBef>
                <a:spcPts val="300"/>
              </a:spcBef>
              <a:buClr>
                <a:srgbClr val="AC103D"/>
              </a:buClr>
              <a:buSzPct val="90000"/>
              <a:buFont typeface="Calibri" panose="020F0502020204030204" pitchFamily="34" charset="0"/>
              <a:buChar char="•"/>
            </a:pPr>
            <a:r>
              <a:rPr lang="es-C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nuevo diseño permite usar mejor el espacio y facilita la lectura de cada lámina.</a:t>
            </a:r>
            <a:endParaRPr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554">
              <a:lnSpc>
                <a:spcPct val="100000"/>
              </a:lnSpc>
              <a:spcBef>
                <a:spcPts val="300"/>
              </a:spcBef>
              <a:buClr>
                <a:srgbClr val="AC103D"/>
              </a:buClr>
              <a:buSzPct val="90000"/>
              <a:buFont typeface="Calibri" panose="020F0502020204030204" pitchFamily="34" charset="0"/>
              <a:buChar char="•"/>
            </a:pPr>
            <a:r>
              <a:rPr lang="es-C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Esperamos que sea de utilidad. </a:t>
            </a:r>
            <a:endParaRPr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554">
              <a:lnSpc>
                <a:spcPct val="100000"/>
              </a:lnSpc>
              <a:spcBef>
                <a:spcPts val="300"/>
              </a:spcBef>
              <a:buClr>
                <a:srgbClr val="AC103D"/>
              </a:buClr>
              <a:buSzPct val="90000"/>
              <a:buFont typeface="Calibri" panose="020F0502020204030204" pitchFamily="34" charset="0"/>
              <a:buChar char="•"/>
            </a:pPr>
            <a:r>
              <a:rPr lang="es-CL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¡Éxito en tu presentación!</a:t>
            </a:r>
            <a:endParaRPr sz="14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oogle Shape;162;g32cbc835b09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4;g32cbc835b09_0_5"/>
          <p:cNvSpPr txBox="1"/>
          <p:nvPr/>
        </p:nvSpPr>
        <p:spPr>
          <a:xfrm>
            <a:off x="544531" y="325584"/>
            <a:ext cx="3086599" cy="66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4800"/>
            </a:pPr>
            <a:r>
              <a:rPr lang="en-US" sz="3999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Introducción</a:t>
            </a:r>
            <a:endParaRPr sz="3999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70;g32cbc835b09_0_5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02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522a828317_0_94"/>
          <p:cNvSpPr txBox="1"/>
          <p:nvPr/>
        </p:nvSpPr>
        <p:spPr>
          <a:xfrm>
            <a:off x="466539" y="395916"/>
            <a:ext cx="5922772" cy="6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6000"/>
            </a:pPr>
            <a:r>
              <a:rPr lang="en-US" sz="3599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Realidad</a:t>
            </a:r>
            <a:r>
              <a:rPr lang="en-US" sz="3599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99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Fundación</a:t>
            </a:r>
            <a:r>
              <a:rPr lang="en-US" sz="3599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Las Rosas</a:t>
            </a:r>
            <a:endParaRPr sz="3599" dirty="0"/>
          </a:p>
        </p:txBody>
      </p:sp>
      <p:pic>
        <p:nvPicPr>
          <p:cNvPr id="287" name="Google Shape;287;g3522a828317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3522a828317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336" y="1180991"/>
            <a:ext cx="601823" cy="64855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522a828317_0_94"/>
          <p:cNvSpPr txBox="1"/>
          <p:nvPr/>
        </p:nvSpPr>
        <p:spPr>
          <a:xfrm>
            <a:off x="1413643" y="2045602"/>
            <a:ext cx="2229213" cy="12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3200"/>
            </a:pPr>
            <a:r>
              <a:rPr lang="en-US" sz="2000" b="1" dirty="0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2.300 </a:t>
            </a:r>
            <a:r>
              <a:rPr lang="en-US" sz="1750" b="1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Residentes</a:t>
            </a:r>
            <a:r>
              <a:rPr lang="en-US" sz="2000" b="1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1" dirty="0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800"/>
            </a:pPr>
            <a:r>
              <a:rPr lang="en-US" sz="1400" b="1" dirty="0">
                <a:latin typeface="Calibri"/>
                <a:ea typeface="Calibri"/>
                <a:cs typeface="Calibri"/>
                <a:sym typeface="Calibri"/>
              </a:rPr>
              <a:t>80 </a:t>
            </a:r>
            <a:r>
              <a:rPr lang="en-US" sz="1400" b="1" dirty="0" err="1">
                <a:latin typeface="Calibri"/>
                <a:ea typeface="Calibri"/>
                <a:cs typeface="Calibri"/>
                <a:sym typeface="Calibri"/>
              </a:rPr>
              <a:t>años</a:t>
            </a:r>
            <a:r>
              <a:rPr lang="en-US"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dirty="0" err="1">
                <a:latin typeface="Calibri"/>
                <a:ea typeface="Calibri"/>
                <a:cs typeface="Calibri"/>
                <a:sym typeface="Calibri"/>
              </a:rPr>
              <a:t>edad</a:t>
            </a:r>
            <a:r>
              <a:rPr lang="en-US"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dirty="0" err="1">
                <a:latin typeface="Calibri"/>
                <a:ea typeface="Calibri"/>
                <a:cs typeface="Calibri"/>
                <a:sym typeface="Calibri"/>
              </a:rPr>
              <a:t>promedio</a:t>
            </a:r>
            <a:endParaRPr sz="1400" b="1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800"/>
            </a:pPr>
            <a:r>
              <a:rPr lang="en-US" sz="1400" b="1" dirty="0">
                <a:latin typeface="Calibri"/>
                <a:ea typeface="Calibri"/>
                <a:cs typeface="Calibri"/>
                <a:sym typeface="Calibri"/>
              </a:rPr>
              <a:t>99%  </a:t>
            </a:r>
            <a:r>
              <a:rPr lang="en-US" sz="1400" b="1" dirty="0" err="1">
                <a:latin typeface="Calibri"/>
                <a:ea typeface="Calibri"/>
                <a:cs typeface="Calibri"/>
                <a:sym typeface="Calibri"/>
              </a:rPr>
              <a:t>dependencia</a:t>
            </a:r>
            <a:r>
              <a:rPr lang="en-US"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dirty="0" err="1">
                <a:latin typeface="Calibri"/>
                <a:ea typeface="Calibri"/>
                <a:cs typeface="Calibri"/>
                <a:sym typeface="Calibri"/>
              </a:rPr>
              <a:t>funcional</a:t>
            </a:r>
            <a:endParaRPr sz="1400" b="1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000"/>
            </a:pPr>
            <a:r>
              <a:rPr lang="en-US" sz="1400" b="1" dirty="0">
                <a:latin typeface="Calibri"/>
                <a:ea typeface="Calibri"/>
                <a:cs typeface="Calibri"/>
                <a:sym typeface="Calibri"/>
              </a:rPr>
              <a:t>73%  </a:t>
            </a:r>
            <a:r>
              <a:rPr lang="en-US" sz="1400" b="1" dirty="0" err="1">
                <a:latin typeface="Calibri"/>
                <a:ea typeface="Calibri"/>
                <a:cs typeface="Calibri"/>
                <a:sym typeface="Calibri"/>
              </a:rPr>
              <a:t>deterioro</a:t>
            </a:r>
            <a:r>
              <a:rPr lang="en-US"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dirty="0" err="1">
                <a:latin typeface="Calibri"/>
                <a:ea typeface="Calibri"/>
                <a:cs typeface="Calibri"/>
                <a:sym typeface="Calibri"/>
              </a:rPr>
              <a:t>cognitivo</a:t>
            </a:r>
            <a:endParaRPr sz="1400" b="1" dirty="0"/>
          </a:p>
          <a:p>
            <a:pPr>
              <a:buSzPts val="2000"/>
            </a:pPr>
            <a:r>
              <a:rPr lang="en-US" sz="1400" b="1" dirty="0">
                <a:latin typeface="Calibri"/>
                <a:ea typeface="Calibri"/>
                <a:cs typeface="Calibri"/>
                <a:sym typeface="Calibri"/>
              </a:rPr>
              <a:t>76%  </a:t>
            </a:r>
            <a:r>
              <a:rPr lang="en-US" sz="1400" b="1" dirty="0" err="1">
                <a:latin typeface="Calibri"/>
                <a:ea typeface="Calibri"/>
                <a:cs typeface="Calibri"/>
                <a:sym typeface="Calibri"/>
              </a:rPr>
              <a:t>incontinencia</a:t>
            </a:r>
            <a:endParaRPr sz="1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3522a828317_0_94"/>
          <p:cNvSpPr txBox="1"/>
          <p:nvPr/>
        </p:nvSpPr>
        <p:spPr>
          <a:xfrm>
            <a:off x="4944234" y="2350975"/>
            <a:ext cx="2946688" cy="87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3200"/>
            </a:pPr>
            <a:r>
              <a:rPr lang="en-US" sz="2000" b="1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4.900 horas </a:t>
            </a:r>
            <a:r>
              <a:rPr lang="en-US" sz="2000" b="1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semanales</a:t>
            </a:r>
            <a:r>
              <a:rPr lang="en-US" sz="2000" b="1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profesionales</a:t>
            </a: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1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salud</a:t>
            </a: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3200"/>
            </a:pPr>
            <a:r>
              <a:rPr lang="en-US" sz="1000" b="1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000" b="1" dirty="0" err="1">
                <a:latin typeface="Calibri"/>
                <a:ea typeface="Calibri"/>
                <a:cs typeface="Calibri"/>
                <a:sym typeface="Calibri"/>
              </a:rPr>
              <a:t>enfermería</a:t>
            </a:r>
            <a:r>
              <a:rPr lang="en-US" sz="10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b="1" dirty="0" err="1">
                <a:latin typeface="Calibri"/>
                <a:ea typeface="Calibri"/>
                <a:cs typeface="Calibri"/>
                <a:sym typeface="Calibri"/>
              </a:rPr>
              <a:t>terapia</a:t>
            </a:r>
            <a:r>
              <a:rPr lang="en-US" sz="1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latin typeface="Calibri"/>
                <a:ea typeface="Calibri"/>
                <a:cs typeface="Calibri"/>
                <a:sym typeface="Calibri"/>
              </a:rPr>
              <a:t>ocupacional</a:t>
            </a:r>
            <a:r>
              <a:rPr lang="en-US" sz="10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b="1" dirty="0" err="1">
                <a:latin typeface="Calibri"/>
                <a:ea typeface="Calibri"/>
                <a:cs typeface="Calibri"/>
                <a:sym typeface="Calibri"/>
              </a:rPr>
              <a:t>fonoaudiología</a:t>
            </a:r>
            <a:r>
              <a:rPr lang="en-US" sz="10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b="1" dirty="0" err="1">
                <a:latin typeface="Calibri"/>
                <a:ea typeface="Calibri"/>
                <a:cs typeface="Calibri"/>
                <a:sym typeface="Calibri"/>
              </a:rPr>
              <a:t>medicina</a:t>
            </a:r>
            <a:r>
              <a:rPr lang="en-US" sz="10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b="1" dirty="0" err="1">
                <a:latin typeface="Calibri"/>
                <a:ea typeface="Calibri"/>
                <a:cs typeface="Calibri"/>
                <a:sym typeface="Calibri"/>
              </a:rPr>
              <a:t>kinesiología</a:t>
            </a:r>
            <a:r>
              <a:rPr lang="en-US" sz="10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b="1" dirty="0" err="1">
                <a:latin typeface="Calibri"/>
                <a:ea typeface="Calibri"/>
                <a:cs typeface="Calibri"/>
                <a:sym typeface="Calibri"/>
              </a:rPr>
              <a:t>nutrición</a:t>
            </a:r>
            <a:r>
              <a:rPr lang="en-US" sz="1000" b="1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3522a828317_0_94"/>
          <p:cNvSpPr/>
          <p:nvPr/>
        </p:nvSpPr>
        <p:spPr>
          <a:xfrm>
            <a:off x="3765537" y="3078841"/>
            <a:ext cx="2623794" cy="71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9" rIns="68551" bIns="34269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3522a828317_0_94"/>
          <p:cNvSpPr/>
          <p:nvPr/>
        </p:nvSpPr>
        <p:spPr>
          <a:xfrm>
            <a:off x="3804074" y="2306954"/>
            <a:ext cx="2636092" cy="7143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3529"/>
              </a:srgbClr>
            </a:outerShdw>
          </a:effectLst>
        </p:spPr>
        <p:txBody>
          <a:bodyPr spcFirstLastPara="1" wrap="square" lIns="68551" tIns="34269" rIns="68551" bIns="34269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3522a828317_0_94"/>
          <p:cNvSpPr txBox="1"/>
          <p:nvPr/>
        </p:nvSpPr>
        <p:spPr>
          <a:xfrm>
            <a:off x="1413643" y="3429575"/>
            <a:ext cx="2007551" cy="569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3200"/>
            </a:pPr>
            <a:r>
              <a:rPr lang="en-US" sz="2000" b="1" dirty="0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9.200 </a:t>
            </a:r>
            <a:r>
              <a:rPr lang="en-US" sz="2000" b="1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Raciones</a:t>
            </a:r>
            <a:endParaRPr lang="en-US" sz="2000" b="1" dirty="0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3200"/>
            </a:pPr>
            <a:r>
              <a:rPr lang="en-US" sz="1400" b="1" dirty="0"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1400" b="1" dirty="0" err="1">
                <a:latin typeface="Calibri"/>
                <a:ea typeface="Calibri"/>
                <a:cs typeface="Calibri"/>
                <a:sym typeface="Calibri"/>
              </a:rPr>
              <a:t>alimentación</a:t>
            </a:r>
            <a:r>
              <a:rPr lang="en-US"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dirty="0" err="1">
                <a:latin typeface="Calibri"/>
                <a:ea typeface="Calibri"/>
                <a:cs typeface="Calibri"/>
                <a:sym typeface="Calibri"/>
              </a:rPr>
              <a:t>diaria</a:t>
            </a:r>
            <a:endParaRPr sz="1400" dirty="0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3522a828317_0_94"/>
          <p:cNvSpPr txBox="1"/>
          <p:nvPr/>
        </p:nvSpPr>
        <p:spPr>
          <a:xfrm>
            <a:off x="1419019" y="4132996"/>
            <a:ext cx="2660538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3200"/>
            </a:pPr>
            <a:r>
              <a:rPr lang="en-US" sz="2000" b="1" dirty="0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7.100</a:t>
            </a:r>
            <a:r>
              <a:rPr lang="en-US" sz="2400" b="1" dirty="0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Mudas</a:t>
            </a:r>
            <a:r>
              <a:rPr lang="en-US" sz="1700" b="1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diarias</a:t>
            </a:r>
            <a:r>
              <a:rPr lang="en-US" sz="1700" b="1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700" b="1" dirty="0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g3522a828317_0_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6077" y="3376540"/>
            <a:ext cx="493081" cy="49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3522a828317_0_9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4493" y="4186490"/>
            <a:ext cx="484665" cy="48466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3522a828317_0_94"/>
          <p:cNvSpPr txBox="1"/>
          <p:nvPr/>
        </p:nvSpPr>
        <p:spPr>
          <a:xfrm>
            <a:off x="4860720" y="3468702"/>
            <a:ext cx="3690709" cy="78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3200"/>
            </a:pPr>
            <a:r>
              <a:rPr lang="en-US" sz="2000" b="1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Acompañamiento</a:t>
            </a:r>
            <a:r>
              <a:rPr lang="en-US" sz="2000" b="1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Espiritual</a:t>
            </a:r>
            <a:endParaRPr sz="2000" b="1" dirty="0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800"/>
            </a:pPr>
            <a:r>
              <a:rPr lang="en-US" sz="1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</a:t>
            </a:r>
            <a:r>
              <a:rPr lang="en-US" sz="1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Congregaciones</a:t>
            </a: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Religiosas</a:t>
            </a: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</a:t>
            </a: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Hogares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800"/>
            </a:pP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1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Capellán</a:t>
            </a: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3522a828317_0_94"/>
          <p:cNvSpPr txBox="1"/>
          <p:nvPr/>
        </p:nvSpPr>
        <p:spPr>
          <a:xfrm>
            <a:off x="1361082" y="1308201"/>
            <a:ext cx="1886682" cy="569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3200"/>
            </a:pPr>
            <a:r>
              <a:rPr lang="en-US" sz="2000" b="1" dirty="0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29 </a:t>
            </a:r>
            <a:r>
              <a:rPr lang="en-US" sz="1700" b="1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Hogares</a:t>
            </a:r>
            <a:endParaRPr lang="en-US" sz="1700" b="1" dirty="0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3200"/>
            </a:pPr>
            <a:r>
              <a:rPr lang="en-US" sz="1400" b="1" dirty="0">
                <a:latin typeface="Calibri"/>
                <a:ea typeface="Calibri"/>
                <a:cs typeface="Calibri"/>
                <a:sym typeface="Calibri"/>
              </a:rPr>
              <a:t>para Personas </a:t>
            </a:r>
            <a:r>
              <a:rPr lang="en-US" sz="1400" b="1" dirty="0" err="1">
                <a:latin typeface="Calibri"/>
                <a:ea typeface="Calibri"/>
                <a:cs typeface="Calibri"/>
                <a:sym typeface="Calibri"/>
              </a:rPr>
              <a:t>Mayores</a:t>
            </a:r>
            <a:r>
              <a:rPr lang="en-US" sz="1400" b="1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dirty="0">
              <a:solidFill>
                <a:srgbClr val="CD1F69"/>
              </a:solidFill>
            </a:endParaRPr>
          </a:p>
        </p:txBody>
      </p:sp>
      <p:pic>
        <p:nvPicPr>
          <p:cNvPr id="299" name="Google Shape;299;g3522a828317_0_9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67651" y="1242251"/>
            <a:ext cx="434648" cy="52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3522a828317_0_9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74977" y="2358747"/>
            <a:ext cx="722190" cy="52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522a828317_0_9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15703" y="3468703"/>
            <a:ext cx="472838" cy="64355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3522a828317_0_94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g3522a828317_0_9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6835" y="1433866"/>
            <a:ext cx="164769" cy="23197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3522a828317_0_94"/>
          <p:cNvSpPr/>
          <p:nvPr/>
        </p:nvSpPr>
        <p:spPr>
          <a:xfrm>
            <a:off x="1419020" y="4451355"/>
            <a:ext cx="780614" cy="26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noAutofit/>
          </a:bodyPr>
          <a:lstStyle/>
          <a:p>
            <a:pPr>
              <a:buSzPts val="2800"/>
            </a:pPr>
            <a:r>
              <a:rPr lang="en-US" sz="1400" b="1">
                <a:latin typeface="Calibri"/>
                <a:ea typeface="Calibri"/>
                <a:cs typeface="Calibri"/>
                <a:sym typeface="Calibri"/>
              </a:rPr>
              <a:t>(pañales)</a:t>
            </a:r>
            <a:endParaRPr sz="350"/>
          </a:p>
        </p:txBody>
      </p:sp>
      <p:pic>
        <p:nvPicPr>
          <p:cNvPr id="307" name="Google Shape;307;g3522a828317_0_9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75969" y="3507093"/>
            <a:ext cx="164769" cy="23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3522a828317_0_9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75969" y="4241439"/>
            <a:ext cx="164769" cy="23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3522a828317_0_9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17669" y="3541310"/>
            <a:ext cx="164769" cy="23197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3522a828317_0_94"/>
          <p:cNvSpPr txBox="1"/>
          <p:nvPr/>
        </p:nvSpPr>
        <p:spPr>
          <a:xfrm>
            <a:off x="4913568" y="1336466"/>
            <a:ext cx="2467222" cy="72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3200"/>
            </a:pPr>
            <a:r>
              <a:rPr lang="en-US" sz="2000" b="1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2.000 </a:t>
            </a:r>
            <a:r>
              <a:rPr lang="en-US" sz="2000" b="1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Colaboradores</a:t>
            </a:r>
            <a:endParaRPr sz="2000" b="1" dirty="0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3200"/>
            </a:pP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1.721 </a:t>
            </a:r>
            <a:r>
              <a:rPr lang="en-US" sz="1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cuidado</a:t>
            </a: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</a:t>
            </a:r>
            <a:endParaRPr sz="1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000"/>
            </a:pPr>
            <a:r>
              <a:rPr lang="en-US" sz="1000" b="1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000" b="1" dirty="0" err="1">
                <a:latin typeface="Calibri"/>
                <a:ea typeface="Calibri"/>
                <a:cs typeface="Calibri"/>
                <a:sym typeface="Calibri"/>
              </a:rPr>
              <a:t>cuidadoras</a:t>
            </a:r>
            <a:r>
              <a:rPr lang="en-US" sz="10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b="1" dirty="0" err="1">
                <a:latin typeface="Calibri"/>
                <a:ea typeface="Calibri"/>
                <a:cs typeface="Calibri"/>
                <a:sym typeface="Calibri"/>
              </a:rPr>
              <a:t>cocina</a:t>
            </a:r>
            <a:r>
              <a:rPr lang="en-US" sz="10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b="1" dirty="0" err="1">
                <a:latin typeface="Calibri"/>
                <a:ea typeface="Calibri"/>
                <a:cs typeface="Calibri"/>
                <a:sym typeface="Calibri"/>
              </a:rPr>
              <a:t>lavandería</a:t>
            </a:r>
            <a:r>
              <a:rPr lang="en-US" sz="10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b="1" dirty="0" err="1">
                <a:latin typeface="Calibri"/>
                <a:ea typeface="Calibri"/>
                <a:cs typeface="Calibri"/>
                <a:sym typeface="Calibri"/>
              </a:rPr>
              <a:t>aseo</a:t>
            </a:r>
            <a:r>
              <a:rPr lang="en-US" sz="1000" b="1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g3522a828317_0_9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5544" y="2059790"/>
            <a:ext cx="669253" cy="62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3522a828317_0_9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6835" y="2110849"/>
            <a:ext cx="164769" cy="23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3522a828317_0_9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91680" y="1389283"/>
            <a:ext cx="164769" cy="23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3522a828317_0_9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88320" y="2425233"/>
            <a:ext cx="164769" cy="231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23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2201" y="4551417"/>
            <a:ext cx="3091006" cy="59163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86;g3522a828317_0_94"/>
          <p:cNvSpPr txBox="1"/>
          <p:nvPr/>
        </p:nvSpPr>
        <p:spPr>
          <a:xfrm>
            <a:off x="466539" y="395916"/>
            <a:ext cx="5922772" cy="6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6000"/>
            </a:pPr>
            <a:r>
              <a:rPr lang="en-US" sz="3599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Salud</a:t>
            </a:r>
            <a:r>
              <a:rPr lang="en-US" sz="3599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599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3599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99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Residentes</a:t>
            </a:r>
            <a:endParaRPr sz="3599" dirty="0"/>
          </a:p>
        </p:txBody>
      </p:sp>
      <p:sp>
        <p:nvSpPr>
          <p:cNvPr id="27" name="Google Shape;302;g3522a828317_0_94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51;g39943a5af4b_0_148"/>
          <p:cNvSpPr/>
          <p:nvPr/>
        </p:nvSpPr>
        <p:spPr>
          <a:xfrm>
            <a:off x="897670" y="1176337"/>
            <a:ext cx="3250467" cy="360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180000" marR="0" lvl="0" indent="0" algn="l" rtl="0">
              <a:lnSpc>
                <a:spcPct val="107142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99%</a:t>
            </a:r>
            <a:r>
              <a:rPr lang="en-US" sz="16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6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Residentes</a:t>
            </a:r>
            <a:r>
              <a:rPr lang="en-US" sz="1600" b="1" i="0" u="none" strike="noStrike" cap="none" dirty="0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requiere</a:t>
            </a:r>
            <a:r>
              <a:rPr lang="en-US" sz="1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asistencia</a:t>
            </a:r>
            <a:r>
              <a:rPr lang="en-US" sz="1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6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supervisión</a:t>
            </a:r>
            <a:r>
              <a:rPr lang="en-US" sz="1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sus</a:t>
            </a:r>
            <a:r>
              <a:rPr lang="en-US" sz="1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actividades</a:t>
            </a:r>
            <a:r>
              <a:rPr lang="en-US" sz="1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16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vida</a:t>
            </a:r>
            <a:r>
              <a:rPr lang="en-US" sz="1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diaria</a:t>
            </a:r>
            <a:r>
              <a:rPr lang="en-US" sz="1600" b="0" i="0" u="none" strike="noStrike" cap="none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180000" algn="l" rtl="0">
              <a:lnSpc>
                <a:spcPct val="107142"/>
              </a:lnSpc>
              <a:spcBef>
                <a:spcPts val="0"/>
              </a:spcBef>
              <a:spcAft>
                <a:spcPts val="1200"/>
              </a:spcAft>
              <a:buClr>
                <a:srgbClr val="AC103D"/>
              </a:buClr>
              <a:buSzPts val="1800"/>
              <a:buFont typeface="Lato"/>
              <a:buChar char="●"/>
            </a:pPr>
            <a:r>
              <a:rPr lang="en-US" sz="20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64%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tiene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dependencia</a:t>
            </a:r>
            <a:r>
              <a:rPr lang="en-US" sz="16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severa</a:t>
            </a:r>
            <a:r>
              <a:rPr lang="en-US" sz="1600" b="1" i="0" u="none" strike="noStrike" cap="none" dirty="0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180000" algn="l" rtl="0">
              <a:lnSpc>
                <a:spcPct val="107142"/>
              </a:lnSpc>
              <a:spcBef>
                <a:spcPts val="0"/>
              </a:spcBef>
              <a:spcAft>
                <a:spcPts val="1200"/>
              </a:spcAft>
              <a:buClr>
                <a:srgbClr val="AC103D"/>
              </a:buClr>
              <a:buSzPts val="1800"/>
              <a:buFont typeface="Lato"/>
              <a:buChar char="●"/>
            </a:pPr>
            <a:r>
              <a:rPr lang="en-US" sz="20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73%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tiene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deterioro</a:t>
            </a:r>
            <a:r>
              <a:rPr lang="en-US" sz="16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cognitivo</a:t>
            </a:r>
            <a:r>
              <a:rPr lang="en-US" sz="1600" b="0" i="0" u="none" strike="noStrike" cap="none" dirty="0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180000" algn="l" rtl="0">
              <a:lnSpc>
                <a:spcPct val="107142"/>
              </a:lnSpc>
              <a:spcBef>
                <a:spcPts val="0"/>
              </a:spcBef>
              <a:spcAft>
                <a:spcPts val="1200"/>
              </a:spcAft>
              <a:buClr>
                <a:srgbClr val="AC103D"/>
              </a:buClr>
              <a:buSzPts val="1800"/>
              <a:buFont typeface="Lato"/>
              <a:buChar char="●"/>
            </a:pPr>
            <a:r>
              <a:rPr lang="en-US" sz="20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70%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tiene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algún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grado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trastorno</a:t>
            </a:r>
            <a:r>
              <a:rPr lang="en-US" sz="16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deglución</a:t>
            </a:r>
            <a:r>
              <a:rPr lang="en-US" sz="1600" b="1" i="0" u="none" strike="noStrike" cap="none" dirty="0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180000" algn="l" rtl="0">
              <a:lnSpc>
                <a:spcPct val="107142"/>
              </a:lnSpc>
              <a:spcBef>
                <a:spcPts val="0"/>
              </a:spcBef>
              <a:spcAft>
                <a:spcPts val="1200"/>
              </a:spcAft>
              <a:buClr>
                <a:srgbClr val="AC103D"/>
              </a:buClr>
              <a:buSzPts val="1800"/>
              <a:buFont typeface="Lato"/>
              <a:buChar char="●"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promedio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residente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tiene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8 </a:t>
            </a:r>
            <a:r>
              <a:rPr lang="en-US" sz="20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patologías</a:t>
            </a:r>
            <a:r>
              <a:rPr lang="en-US" sz="2000" b="0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crónicas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2" y="1234307"/>
            <a:ext cx="621037" cy="651643"/>
          </a:xfrm>
          <a:prstGeom prst="rect">
            <a:avLst/>
          </a:prstGeom>
        </p:spPr>
      </p:pic>
      <p:pic>
        <p:nvPicPr>
          <p:cNvPr id="32" name="Google Shape;254;g39943a5af4b_0_1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53716" y="1345780"/>
            <a:ext cx="4890284" cy="24274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Google Shape;250;g39943a5af4b_0_148"/>
          <p:cNvSpPr txBox="1"/>
          <p:nvPr/>
        </p:nvSpPr>
        <p:spPr>
          <a:xfrm>
            <a:off x="4317623" y="3854689"/>
            <a:ext cx="4143376" cy="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137125" rIns="137125" bIns="1371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9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Gráfico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:  </a:t>
            </a:r>
            <a:r>
              <a:rPr lang="en-US" sz="9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Evolución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Estado </a:t>
            </a:r>
            <a:r>
              <a:rPr lang="en-US" sz="9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Funcional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(KATZ) </a:t>
            </a:r>
            <a:r>
              <a:rPr lang="en-US" sz="9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residentes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</a:t>
            </a:r>
            <a:r>
              <a:rPr lang="en-US" sz="9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Fundación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Las Rosas.</a:t>
            </a:r>
            <a:endParaRPr sz="9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Fuente: </a:t>
            </a:r>
            <a:r>
              <a:rPr lang="en-US" sz="9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Informes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de </a:t>
            </a:r>
            <a:r>
              <a:rPr lang="en-US" sz="9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Gestión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</a:t>
            </a:r>
            <a:r>
              <a:rPr lang="en-US" sz="9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Fundación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Las Rosas</a:t>
            </a:r>
            <a:endParaRPr sz="9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3772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6;g3522a828317_0_94"/>
          <p:cNvSpPr txBox="1"/>
          <p:nvPr/>
        </p:nvSpPr>
        <p:spPr>
          <a:xfrm>
            <a:off x="466538" y="395916"/>
            <a:ext cx="8167875" cy="50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>
              <a:buSzPts val="5700"/>
            </a:pPr>
            <a:r>
              <a:rPr lang="es-MX" sz="3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Mendicancia</a:t>
            </a:r>
            <a:r>
              <a:rPr lang="es-MX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Eficiencia en el uso de los Recursos</a:t>
            </a:r>
          </a:p>
        </p:txBody>
      </p:sp>
      <p:sp>
        <p:nvSpPr>
          <p:cNvPr id="6" name="Google Shape;302;g3522a828317_0_94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76;g39943a5af4b_0_166"/>
          <p:cNvSpPr txBox="1"/>
          <p:nvPr/>
        </p:nvSpPr>
        <p:spPr>
          <a:xfrm>
            <a:off x="466538" y="1754460"/>
            <a:ext cx="287616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8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Datos</a:t>
            </a:r>
            <a:r>
              <a:rPr lang="en-US" sz="18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anuales</a:t>
            </a:r>
            <a:r>
              <a:rPr lang="en-US" sz="18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18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cierre</a:t>
            </a:r>
            <a:r>
              <a:rPr lang="en-US" sz="18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2024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8" name="Google Shape;277;g39943a5af4b_0_1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3472" y="1801227"/>
            <a:ext cx="261454" cy="368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270;g39943a5af4b_0_166"/>
          <p:cNvCxnSpPr/>
          <p:nvPr/>
        </p:nvCxnSpPr>
        <p:spPr>
          <a:xfrm>
            <a:off x="5087238" y="2023877"/>
            <a:ext cx="3027355" cy="0"/>
          </a:xfrm>
          <a:prstGeom prst="straightConnector1">
            <a:avLst/>
          </a:prstGeom>
          <a:noFill/>
          <a:ln w="19050" cap="flat" cmpd="sng">
            <a:solidFill>
              <a:srgbClr val="AB153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1" name="Google Shape;271;g39943a5af4b_0_166"/>
          <p:cNvSpPr txBox="1"/>
          <p:nvPr/>
        </p:nvSpPr>
        <p:spPr>
          <a:xfrm>
            <a:off x="4929924" y="1031774"/>
            <a:ext cx="3356826" cy="80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175" tIns="61575" rIns="123175" bIns="61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22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Colaboración</a:t>
            </a:r>
            <a:r>
              <a:rPr lang="en-US" sz="22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b="1" i="0" u="none" strike="noStrike" cap="none" dirty="0">
              <a:solidFill>
                <a:srgbClr val="AB15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2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200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empresas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274;g3522a82831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3365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88" y="1167198"/>
            <a:ext cx="528677" cy="65946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" y="2216095"/>
            <a:ext cx="1666140" cy="2500312"/>
          </a:xfrm>
          <a:prstGeom prst="rect">
            <a:avLst/>
          </a:prstGeom>
        </p:spPr>
      </p:pic>
      <p:sp>
        <p:nvSpPr>
          <p:cNvPr id="18" name="Google Shape;275;g39943a5af4b_0_166"/>
          <p:cNvSpPr txBox="1"/>
          <p:nvPr/>
        </p:nvSpPr>
        <p:spPr>
          <a:xfrm>
            <a:off x="818" y="4797717"/>
            <a:ext cx="5566866" cy="26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175" tIns="61575" rIns="123175" bIns="61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Cálculo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base al</a:t>
            </a:r>
            <a:r>
              <a:rPr lang="en-US" sz="900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25% 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 valor hora del </a:t>
            </a: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profesional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promedio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grupos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 </a:t>
            </a: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estudiantes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un </a:t>
            </a: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profesor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guía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9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74;g39943a5af4b_0_166"/>
          <p:cNvSpPr txBox="1"/>
          <p:nvPr/>
        </p:nvSpPr>
        <p:spPr>
          <a:xfrm>
            <a:off x="5001363" y="2234919"/>
            <a:ext cx="2871049" cy="160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175" tIns="61575" rIns="123175" bIns="61575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1E48"/>
              </a:buClr>
              <a:buSzPct val="200000"/>
              <a:buFont typeface="Calibri" panose="020F0502020204030204" pitchFamily="34" charset="0"/>
              <a:buChar char="+"/>
            </a:pPr>
            <a:r>
              <a:rPr lang="en-US" sz="2000" b="1" i="0" u="none" strike="noStrike" cap="none" dirty="0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de 420.000</a:t>
            </a:r>
            <a:endParaRPr sz="2000" b="1" i="0" u="none" strike="noStrike" cap="none" dirty="0">
              <a:solidFill>
                <a:srgbClr val="B21E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horas de </a:t>
            </a:r>
            <a:r>
              <a:rPr lang="en-US" sz="2000" b="1" i="0" u="none" strike="noStrike" cap="none" dirty="0" err="1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campos</a:t>
            </a:r>
            <a:r>
              <a:rPr lang="en-US" sz="2000" b="1" i="0" u="none" strike="noStrike" cap="none" dirty="0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clínicos</a:t>
            </a:r>
            <a:endParaRPr sz="2000" b="1" i="0" u="none" strike="noStrike" cap="none" dirty="0">
              <a:solidFill>
                <a:srgbClr val="B21E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4.952 </a:t>
            </a:r>
            <a:r>
              <a:rPr lang="en-US" sz="2000" b="1" i="0" u="none" strike="noStrike" cap="none" dirty="0" err="1" smtClean="0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estudiantes</a:t>
            </a:r>
            <a:endParaRPr lang="en-US" sz="2000" b="1" dirty="0">
              <a:solidFill>
                <a:srgbClr val="B21E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carreras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universitarias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técnicas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medicina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enfermería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terapia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ocupacional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entre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otras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2340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6;g3522a828317_0_94"/>
          <p:cNvSpPr txBox="1"/>
          <p:nvPr/>
        </p:nvSpPr>
        <p:spPr>
          <a:xfrm>
            <a:off x="466538" y="395916"/>
            <a:ext cx="8167875" cy="50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>
              <a:buSzPts val="5700"/>
            </a:pPr>
            <a:r>
              <a:rPr lang="es-MX" sz="3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Mendicancia</a:t>
            </a:r>
            <a:r>
              <a:rPr lang="es-MX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Eficiencia en el uso de los Recursos</a:t>
            </a:r>
          </a:p>
        </p:txBody>
      </p:sp>
      <p:sp>
        <p:nvSpPr>
          <p:cNvPr id="6" name="Google Shape;302;g3522a828317_0_94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76;g39943a5af4b_0_166"/>
          <p:cNvSpPr txBox="1"/>
          <p:nvPr/>
        </p:nvSpPr>
        <p:spPr>
          <a:xfrm>
            <a:off x="466538" y="1754460"/>
            <a:ext cx="287616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8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Datos</a:t>
            </a:r>
            <a:r>
              <a:rPr lang="en-US" sz="18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anuales</a:t>
            </a:r>
            <a:r>
              <a:rPr lang="en-US" sz="18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18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cierre</a:t>
            </a:r>
            <a:r>
              <a:rPr lang="en-US" sz="18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2024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8" name="Google Shape;277;g39943a5af4b_0_1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3472" y="1801227"/>
            <a:ext cx="261454" cy="368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oogle Shape;270;g39943a5af4b_0_166"/>
          <p:cNvCxnSpPr/>
          <p:nvPr/>
        </p:nvCxnSpPr>
        <p:spPr>
          <a:xfrm>
            <a:off x="5087238" y="2503893"/>
            <a:ext cx="3027355" cy="0"/>
          </a:xfrm>
          <a:prstGeom prst="straightConnector1">
            <a:avLst/>
          </a:prstGeom>
          <a:noFill/>
          <a:ln w="19050" cap="flat" cmpd="sng">
            <a:solidFill>
              <a:srgbClr val="AB153F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10" name="Google Shape;294;g39943a5af4b_0_182" title="SALUD 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463" y="2398012"/>
            <a:ext cx="2236375" cy="21976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83;g39943a5af4b_0_182"/>
          <p:cNvSpPr txBox="1"/>
          <p:nvPr/>
        </p:nvSpPr>
        <p:spPr>
          <a:xfrm>
            <a:off x="5001363" y="1071934"/>
            <a:ext cx="2871049" cy="123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175" tIns="61575" rIns="123175" bIns="61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440 </a:t>
            </a:r>
            <a:r>
              <a:rPr lang="en-US" sz="2000" b="1" i="0" u="none" strike="noStrike" cap="none" dirty="0" err="1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toneladas</a:t>
            </a:r>
            <a:r>
              <a:rPr lang="en-US" sz="2000" b="1" i="0" u="none" strike="noStrike" cap="none" dirty="0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 de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productos</a:t>
            </a:r>
            <a:r>
              <a:rPr lang="en-US" sz="2000" b="1" i="0" u="none" strike="noStrike" cap="none" dirty="0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donados</a:t>
            </a:r>
            <a:r>
              <a:rPr lang="en-US" sz="2000" b="1" i="0" u="none" strike="noStrike" cap="none" dirty="0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1" i="0" u="none" strike="noStrike" cap="none" dirty="0">
              <a:solidFill>
                <a:srgbClr val="B21E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(Alimentos,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artículos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aseo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personal y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útiles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aseo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274;g3522a828317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3365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74;g39943a5af4b_0_166"/>
          <p:cNvSpPr txBox="1"/>
          <p:nvPr/>
        </p:nvSpPr>
        <p:spPr>
          <a:xfrm>
            <a:off x="5001363" y="2695996"/>
            <a:ext cx="2871049" cy="160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175" tIns="61575" rIns="123175" bIns="61575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1E48"/>
              </a:buClr>
              <a:buSzPct val="200000"/>
              <a:buFont typeface="Calibri" panose="020F0502020204030204" pitchFamily="34" charset="0"/>
              <a:buChar char="+"/>
            </a:pPr>
            <a:r>
              <a:rPr lang="en-US" sz="2000" b="1" i="0" u="none" strike="noStrike" cap="none" dirty="0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CL" sz="2000" b="1" i="0" u="none" strike="noStrike" cap="none" dirty="0" smtClean="0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70.000</a:t>
            </a:r>
            <a:endParaRPr sz="2000" b="1" i="0" u="none" strike="noStrike" cap="none" dirty="0">
              <a:solidFill>
                <a:srgbClr val="B21E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horas de </a:t>
            </a:r>
            <a:r>
              <a:rPr lang="en-US" sz="2000" b="1" i="0" u="none" strike="noStrike" cap="none" dirty="0" err="1" smtClean="0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voluntariado</a:t>
            </a:r>
            <a:endParaRPr sz="2000" b="1" i="0" u="none" strike="noStrike" cap="none" dirty="0">
              <a:solidFill>
                <a:srgbClr val="B21E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rPr lang="en-US" sz="2000" b="1" i="0" u="none" strike="noStrike" cap="none" dirty="0" smtClean="0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22.042 </a:t>
            </a:r>
            <a:r>
              <a:rPr lang="en-US" sz="2000" b="1" i="0" u="none" strike="noStrike" cap="none" dirty="0" err="1" smtClean="0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voluntarios</a:t>
            </a:r>
            <a:endParaRPr lang="en-US" sz="2000" b="1" dirty="0">
              <a:solidFill>
                <a:srgbClr val="B21E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acompañamiento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cuidado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operación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mendicancia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salud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oración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espiritualidad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655" y="2914650"/>
            <a:ext cx="731154" cy="66791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805" y="1860522"/>
            <a:ext cx="622333" cy="61760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804" y="1085938"/>
            <a:ext cx="622333" cy="61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52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6;g3522a828317_0_94"/>
          <p:cNvSpPr txBox="1"/>
          <p:nvPr/>
        </p:nvSpPr>
        <p:spPr>
          <a:xfrm>
            <a:off x="466538" y="395916"/>
            <a:ext cx="8167875" cy="5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>
              <a:buSzPts val="5500"/>
            </a:pPr>
            <a:r>
              <a:rPr lang="es-MX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Especialista en Cuidado de Personas Mayores</a:t>
            </a:r>
            <a:endParaRPr lang="es-MX" sz="800" dirty="0">
              <a:solidFill>
                <a:schemeClr val="dk1"/>
              </a:solidFill>
            </a:endParaRPr>
          </a:p>
        </p:txBody>
      </p:sp>
      <p:sp>
        <p:nvSpPr>
          <p:cNvPr id="6" name="Google Shape;302;g3522a828317_0_94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76;g39943a5af4b_0_166"/>
          <p:cNvSpPr txBox="1"/>
          <p:nvPr/>
        </p:nvSpPr>
        <p:spPr>
          <a:xfrm>
            <a:off x="466538" y="964161"/>
            <a:ext cx="287616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8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Datos</a:t>
            </a:r>
            <a:r>
              <a:rPr lang="en-US" sz="18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anuales</a:t>
            </a:r>
            <a:r>
              <a:rPr lang="en-US" sz="18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18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cierre</a:t>
            </a:r>
            <a:r>
              <a:rPr lang="en-US" sz="18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2024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8" name="Google Shape;277;g39943a5af4b_0_1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3472" y="1010928"/>
            <a:ext cx="261454" cy="36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07;g39943a5af4b_0_198"/>
          <p:cNvPicPr preferRelativeResize="0"/>
          <p:nvPr/>
        </p:nvPicPr>
        <p:blipFill rotWithShape="1">
          <a:blip r:embed="rId3">
            <a:alphaModFix/>
          </a:blip>
          <a:srcRect t="2581" r="1004" b="2614"/>
          <a:stretch/>
        </p:blipFill>
        <p:spPr>
          <a:xfrm>
            <a:off x="559751" y="1554057"/>
            <a:ext cx="4340862" cy="9566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270;g39943a5af4b_0_166"/>
          <p:cNvCxnSpPr/>
          <p:nvPr/>
        </p:nvCxnSpPr>
        <p:spPr>
          <a:xfrm>
            <a:off x="559750" y="2680104"/>
            <a:ext cx="7803200" cy="0"/>
          </a:xfrm>
          <a:prstGeom prst="straightConnector1">
            <a:avLst/>
          </a:prstGeom>
          <a:noFill/>
          <a:ln w="19050" cap="flat" cmpd="sng">
            <a:solidFill>
              <a:srgbClr val="AB153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2" name="Google Shape;299;g39943a5af4b_0_198"/>
          <p:cNvSpPr txBox="1"/>
          <p:nvPr/>
        </p:nvSpPr>
        <p:spPr>
          <a:xfrm>
            <a:off x="1022694" y="2948913"/>
            <a:ext cx="3333937" cy="1109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175" tIns="61575" rIns="123175" bIns="61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176 </a:t>
            </a:r>
            <a:r>
              <a:rPr lang="en-US" sz="20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becas</a:t>
            </a:r>
            <a:r>
              <a:rPr lang="en-US" sz="20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cursos</a:t>
            </a:r>
            <a:r>
              <a:rPr lang="en-US" sz="20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1" i="0" u="none" strike="noStrike" cap="none" dirty="0">
              <a:solidFill>
                <a:srgbClr val="AB15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Cuidado</a:t>
            </a:r>
            <a:r>
              <a:rPr lang="en-US" sz="20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20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Salud</a:t>
            </a:r>
            <a:r>
              <a:rPr lang="en-US" sz="20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Mental</a:t>
            </a:r>
            <a:endParaRPr sz="2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entregadas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2024 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mejorando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calidad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vida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1.709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mayores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otros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ELEAM.</a:t>
            </a:r>
            <a:endParaRPr sz="12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3" name="Google Shape;274;g3522a828317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3365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04;g39943a5af4b_0_198"/>
          <p:cNvSpPr txBox="1"/>
          <p:nvPr/>
        </p:nvSpPr>
        <p:spPr>
          <a:xfrm>
            <a:off x="5048250" y="2887882"/>
            <a:ext cx="376283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222.089 </a:t>
            </a:r>
            <a:r>
              <a:rPr lang="en-US" sz="20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actividades</a:t>
            </a:r>
            <a:r>
              <a:rPr lang="en-US" sz="20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rehabilitación</a:t>
            </a:r>
            <a:r>
              <a:rPr lang="en-US" sz="20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20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funcionalidad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recibieron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los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residentes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endParaRPr sz="1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promedio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20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atenciones</a:t>
            </a:r>
            <a:r>
              <a:rPr lang="en-US" sz="20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semanales</a:t>
            </a:r>
            <a:r>
              <a:rPr lang="en-US" sz="2000" b="1" i="0" u="none" strike="noStrike" cap="none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residente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kinesiología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terapia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ocupacional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fonoaudiolología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98" y="2953020"/>
            <a:ext cx="518493" cy="55051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53" y="3081355"/>
            <a:ext cx="562764" cy="5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62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71000"/>
          </a:blip>
          <a:stretch>
            <a:fillRect/>
          </a:stretch>
        </a:blip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0"/>
          <p:cNvSpPr txBox="1"/>
          <p:nvPr/>
        </p:nvSpPr>
        <p:spPr>
          <a:xfrm>
            <a:off x="472788" y="427500"/>
            <a:ext cx="7751554" cy="469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5500"/>
            </a:pPr>
            <a:r>
              <a:rPr lang="en-US" sz="2749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Ingresos y Egresos Fundación Las Rosas 2024</a:t>
            </a:r>
            <a:endParaRPr sz="2749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10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Google Shape;39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9160" y="461211"/>
            <a:ext cx="311595" cy="43869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9" name="Google Shape;399;p10"/>
          <p:cNvGraphicFramePr/>
          <p:nvPr>
            <p:extLst>
              <p:ext uri="{D42A27DB-BD31-4B8C-83A1-F6EECF244321}">
                <p14:modId xmlns:p14="http://schemas.microsoft.com/office/powerpoint/2010/main" val="3127130910"/>
              </p:ext>
            </p:extLst>
          </p:nvPr>
        </p:nvGraphicFramePr>
        <p:xfrm>
          <a:off x="544023" y="1405513"/>
          <a:ext cx="3420494" cy="524328"/>
        </p:xfrm>
        <a:graphic>
          <a:graphicData uri="http://schemas.openxmlformats.org/drawingml/2006/table">
            <a:tbl>
              <a:tblPr>
                <a:noFill/>
                <a:tableStyleId>{A02B09B5-70B4-4BDE-B84D-4C13BF9EFBE9}</a:tableStyleId>
              </a:tblPr>
              <a:tblGrid>
                <a:gridCol w="3420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5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Composición del total de Ingresos 2024</a:t>
                      </a:r>
                      <a:endParaRPr sz="1200" u="none" strike="noStrike" cap="none"/>
                    </a:p>
                  </a:txBody>
                  <a:tcPr marL="71038" marR="71038" marT="35519" marB="35519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0A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64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</a:t>
                      </a:r>
                      <a:r>
                        <a:rPr lang="en-US" sz="1100" b="1" i="0" u="none" strike="noStrike" cap="none" dirty="0" smtClean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39.349,6 </a:t>
                      </a:r>
                      <a:r>
                        <a:rPr lang="en-US" sz="1100" b="1" i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MM</a:t>
                      </a:r>
                      <a:endParaRPr sz="1100" u="none" strike="noStrike" cap="none" dirty="0"/>
                    </a:p>
                  </a:txBody>
                  <a:tcPr marL="71038" marR="71038" marT="35519" marB="35519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0A3F">
                        <a:alpha val="5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0" name="Google Shape;400;p10"/>
          <p:cNvGraphicFramePr/>
          <p:nvPr>
            <p:extLst>
              <p:ext uri="{D42A27DB-BD31-4B8C-83A1-F6EECF244321}">
                <p14:modId xmlns:p14="http://schemas.microsoft.com/office/powerpoint/2010/main" val="1063002645"/>
              </p:ext>
            </p:extLst>
          </p:nvPr>
        </p:nvGraphicFramePr>
        <p:xfrm>
          <a:off x="1114865" y="2376956"/>
          <a:ext cx="1903856" cy="1780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01" name="Google Shape;401;p10"/>
          <p:cNvSpPr txBox="1"/>
          <p:nvPr/>
        </p:nvSpPr>
        <p:spPr>
          <a:xfrm>
            <a:off x="321413" y="2288938"/>
            <a:ext cx="678258" cy="69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1100"/>
            </a:pPr>
            <a:r>
              <a:rPr lang="en-US" sz="900" b="1" dirty="0" err="1">
                <a:latin typeface="Calibri"/>
                <a:ea typeface="Calibri"/>
                <a:cs typeface="Calibri"/>
                <a:sym typeface="Calibri"/>
              </a:rPr>
              <a:t>Donacion</a:t>
            </a:r>
            <a:r>
              <a:rPr lang="en-US" sz="900" b="1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900" b="1" dirty="0" err="1">
                <a:latin typeface="Calibri"/>
                <a:ea typeface="Calibri"/>
                <a:cs typeface="Calibri"/>
                <a:sym typeface="Calibri"/>
              </a:rPr>
              <a:t>Privados</a:t>
            </a:r>
            <a:endParaRPr sz="900" dirty="0"/>
          </a:p>
          <a:p>
            <a:pPr>
              <a:buSzPts val="1100"/>
            </a:pPr>
            <a:r>
              <a:rPr lang="en-US" sz="800" dirty="0">
                <a:latin typeface="Calibri"/>
                <a:ea typeface="Calibri"/>
                <a:cs typeface="Calibri"/>
                <a:sym typeface="Calibri"/>
              </a:rPr>
              <a:t>(Amigos FLR </a:t>
            </a:r>
          </a:p>
          <a:p>
            <a:pPr>
              <a:buSzPts val="1100"/>
            </a:pPr>
            <a:r>
              <a:rPr lang="en-US" sz="800" dirty="0">
                <a:latin typeface="Calibri"/>
                <a:ea typeface="Calibri"/>
                <a:cs typeface="Calibri"/>
                <a:sym typeface="Calibri"/>
              </a:rPr>
              <a:t>y Personas </a:t>
            </a:r>
            <a:r>
              <a:rPr lang="en-US" sz="800" dirty="0" err="1">
                <a:latin typeface="Calibri"/>
                <a:ea typeface="Calibri"/>
                <a:cs typeface="Calibri"/>
                <a:sym typeface="Calibri"/>
              </a:rPr>
              <a:t>Naturales</a:t>
            </a:r>
            <a:r>
              <a:rPr lang="en-US" sz="55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550" dirty="0"/>
          </a:p>
        </p:txBody>
      </p:sp>
      <p:sp>
        <p:nvSpPr>
          <p:cNvPr id="402" name="Google Shape;402;p10"/>
          <p:cNvSpPr txBox="1"/>
          <p:nvPr/>
        </p:nvSpPr>
        <p:spPr>
          <a:xfrm>
            <a:off x="3161161" y="3834417"/>
            <a:ext cx="1161527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1100"/>
            </a:pPr>
            <a:r>
              <a:rPr lang="en-US" sz="900" b="1" dirty="0" err="1">
                <a:latin typeface="Calibri"/>
                <a:ea typeface="Calibri"/>
                <a:cs typeface="Calibri"/>
                <a:sym typeface="Calibri"/>
              </a:rPr>
              <a:t>Ingresos</a:t>
            </a:r>
            <a:r>
              <a:rPr lang="en-US" sz="9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1" dirty="0" err="1">
                <a:latin typeface="Calibri"/>
                <a:ea typeface="Calibri"/>
                <a:cs typeface="Calibri"/>
                <a:sym typeface="Calibri"/>
              </a:rPr>
              <a:t>provenientes</a:t>
            </a:r>
            <a:r>
              <a:rPr lang="en-US" sz="900" b="1" dirty="0">
                <a:latin typeface="Calibri"/>
                <a:ea typeface="Calibri"/>
                <a:cs typeface="Calibri"/>
                <a:sym typeface="Calibri"/>
              </a:rPr>
              <a:t> del Estado</a:t>
            </a:r>
            <a:endParaRPr sz="900" dirty="0"/>
          </a:p>
        </p:txBody>
      </p:sp>
      <p:sp>
        <p:nvSpPr>
          <p:cNvPr id="403" name="Google Shape;403;p10"/>
          <p:cNvSpPr txBox="1"/>
          <p:nvPr/>
        </p:nvSpPr>
        <p:spPr>
          <a:xfrm>
            <a:off x="3246954" y="2385008"/>
            <a:ext cx="1239481" cy="18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1100"/>
            </a:pPr>
            <a:r>
              <a:rPr lang="en-US" sz="900" b="1" dirty="0" err="1">
                <a:latin typeface="Calibri"/>
                <a:ea typeface="Calibri"/>
                <a:cs typeface="Calibri"/>
                <a:sym typeface="Calibri"/>
              </a:rPr>
              <a:t>Donaciones</a:t>
            </a:r>
            <a:r>
              <a:rPr lang="en-US" sz="9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1" dirty="0" err="1">
                <a:latin typeface="Calibri"/>
                <a:ea typeface="Calibri"/>
                <a:cs typeface="Calibri"/>
                <a:sym typeface="Calibri"/>
              </a:rPr>
              <a:t>Empresas</a:t>
            </a:r>
            <a:endParaRPr sz="900" dirty="0"/>
          </a:p>
        </p:txBody>
      </p:sp>
      <p:sp>
        <p:nvSpPr>
          <p:cNvPr id="405" name="Google Shape;405;p10"/>
          <p:cNvSpPr txBox="1"/>
          <p:nvPr/>
        </p:nvSpPr>
        <p:spPr>
          <a:xfrm>
            <a:off x="332855" y="2026418"/>
            <a:ext cx="1019305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3600"/>
            </a:pP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40,5</a:t>
            </a:r>
            <a:r>
              <a:rPr lang="en-US" sz="1200" dirty="0" smtClean="0">
                <a:latin typeface="Calibri"/>
                <a:ea typeface="Calibri"/>
                <a:cs typeface="Calibri"/>
                <a:sym typeface="Calibri"/>
              </a:rPr>
              <a:t>%</a:t>
            </a:r>
            <a:endParaRPr sz="350" dirty="0"/>
          </a:p>
        </p:txBody>
      </p:sp>
      <p:sp>
        <p:nvSpPr>
          <p:cNvPr id="404" name="Google Shape;404;p10"/>
          <p:cNvSpPr txBox="1"/>
          <p:nvPr/>
        </p:nvSpPr>
        <p:spPr>
          <a:xfrm>
            <a:off x="3279703" y="3028907"/>
            <a:ext cx="1203052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1100"/>
            </a:pPr>
            <a:r>
              <a:rPr lang="en-US" sz="900" b="1" dirty="0" err="1">
                <a:latin typeface="Calibri"/>
                <a:ea typeface="Calibri"/>
                <a:cs typeface="Calibri"/>
                <a:sym typeface="Calibri"/>
              </a:rPr>
              <a:t>Donaciones</a:t>
            </a:r>
            <a:r>
              <a:rPr lang="en-US" sz="9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1" dirty="0" err="1">
                <a:latin typeface="Calibri"/>
                <a:ea typeface="Calibri"/>
                <a:cs typeface="Calibri"/>
                <a:sym typeface="Calibri"/>
              </a:rPr>
              <a:t>Residentes</a:t>
            </a:r>
            <a:r>
              <a:rPr lang="en-US" sz="9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dirty="0"/>
          </a:p>
          <a:p>
            <a:pPr>
              <a:buSzPts val="1100"/>
            </a:pPr>
            <a:r>
              <a:rPr lang="en-US" sz="900" b="1" dirty="0">
                <a:latin typeface="Calibri"/>
                <a:ea typeface="Calibri"/>
                <a:cs typeface="Calibri"/>
                <a:sym typeface="Calibri"/>
              </a:rPr>
              <a:t>y </a:t>
            </a:r>
            <a:r>
              <a:rPr lang="en-US" sz="900" b="1" dirty="0" err="1">
                <a:latin typeface="Calibri"/>
                <a:ea typeface="Calibri"/>
                <a:cs typeface="Calibri"/>
                <a:sym typeface="Calibri"/>
              </a:rPr>
              <a:t>Familias</a:t>
            </a:r>
            <a:endParaRPr sz="900" dirty="0"/>
          </a:p>
        </p:txBody>
      </p:sp>
      <p:sp>
        <p:nvSpPr>
          <p:cNvPr id="406" name="Google Shape;406;p10"/>
          <p:cNvSpPr txBox="1"/>
          <p:nvPr/>
        </p:nvSpPr>
        <p:spPr>
          <a:xfrm>
            <a:off x="3282573" y="2774926"/>
            <a:ext cx="1030929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3600"/>
            </a:pP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15,5</a:t>
            </a:r>
            <a:r>
              <a:rPr lang="en-US" sz="1200" dirty="0" smtClean="0">
                <a:latin typeface="Calibri"/>
                <a:ea typeface="Calibri"/>
                <a:cs typeface="Calibri"/>
                <a:sym typeface="Calibri"/>
              </a:rPr>
              <a:t>%</a:t>
            </a:r>
            <a:endParaRPr sz="350" dirty="0"/>
          </a:p>
        </p:txBody>
      </p:sp>
      <p:sp>
        <p:nvSpPr>
          <p:cNvPr id="407" name="Google Shape;407;p10"/>
          <p:cNvSpPr txBox="1"/>
          <p:nvPr/>
        </p:nvSpPr>
        <p:spPr>
          <a:xfrm>
            <a:off x="3246954" y="2105430"/>
            <a:ext cx="888710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3600"/>
            </a:pP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-US" sz="1200" dirty="0" smtClean="0">
                <a:latin typeface="Calibri"/>
                <a:ea typeface="Calibri"/>
                <a:cs typeface="Calibri"/>
                <a:sym typeface="Calibri"/>
              </a:rPr>
              <a:t>%</a:t>
            </a:r>
            <a:endParaRPr sz="350" dirty="0"/>
          </a:p>
        </p:txBody>
      </p:sp>
      <p:sp>
        <p:nvSpPr>
          <p:cNvPr id="408" name="Google Shape;408;p10"/>
          <p:cNvSpPr txBox="1"/>
          <p:nvPr/>
        </p:nvSpPr>
        <p:spPr>
          <a:xfrm>
            <a:off x="3157287" y="3567800"/>
            <a:ext cx="103196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3600"/>
            </a:pP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34</a:t>
            </a:r>
            <a:r>
              <a:rPr lang="en-US" sz="1200" dirty="0" smtClean="0">
                <a:latin typeface="Calibri"/>
                <a:ea typeface="Calibri"/>
                <a:cs typeface="Calibri"/>
                <a:sym typeface="Calibri"/>
              </a:rPr>
              <a:t>%</a:t>
            </a:r>
            <a:endParaRPr sz="350" dirty="0"/>
          </a:p>
        </p:txBody>
      </p:sp>
      <p:cxnSp>
        <p:nvCxnSpPr>
          <p:cNvPr id="409" name="Google Shape;409;p10"/>
          <p:cNvCxnSpPr/>
          <p:nvPr/>
        </p:nvCxnSpPr>
        <p:spPr>
          <a:xfrm flipV="1">
            <a:off x="2325649" y="2253718"/>
            <a:ext cx="829093" cy="294529"/>
          </a:xfrm>
          <a:prstGeom prst="bentConnector3">
            <a:avLst>
              <a:gd name="adj1" fmla="val 25"/>
            </a:avLst>
          </a:prstGeom>
          <a:noFill/>
          <a:ln w="12700" cap="flat" cmpd="sng">
            <a:solidFill>
              <a:srgbClr val="CD1E69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10" name="Google Shape;410;p10"/>
          <p:cNvCxnSpPr>
            <a:endCxn id="406" idx="1"/>
          </p:cNvCxnSpPr>
          <p:nvPr/>
        </p:nvCxnSpPr>
        <p:spPr>
          <a:xfrm flipV="1">
            <a:off x="2733749" y="2936495"/>
            <a:ext cx="548824" cy="3114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rgbClr val="CD1E69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11" name="Google Shape;411;p10"/>
          <p:cNvCxnSpPr/>
          <p:nvPr/>
        </p:nvCxnSpPr>
        <p:spPr>
          <a:xfrm>
            <a:off x="2733749" y="3598435"/>
            <a:ext cx="418114" cy="142282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rgbClr val="CD1E69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12" name="Google Shape;412;p10"/>
          <p:cNvCxnSpPr/>
          <p:nvPr/>
        </p:nvCxnSpPr>
        <p:spPr>
          <a:xfrm>
            <a:off x="1048428" y="2215698"/>
            <a:ext cx="555097" cy="467547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rgbClr val="CD1E69"/>
            </a:solidFill>
            <a:prstDash val="solid"/>
            <a:round/>
            <a:headEnd type="oval" w="med" len="med"/>
            <a:tailEnd type="oval" w="med" len="med"/>
          </a:ln>
        </p:spPr>
      </p:cxnSp>
      <p:graphicFrame>
        <p:nvGraphicFramePr>
          <p:cNvPr id="413" name="Google Shape;413;p10"/>
          <p:cNvGraphicFramePr/>
          <p:nvPr/>
        </p:nvGraphicFramePr>
        <p:xfrm>
          <a:off x="4896007" y="1405513"/>
          <a:ext cx="3420494" cy="253918"/>
        </p:xfrm>
        <a:graphic>
          <a:graphicData uri="http://schemas.openxmlformats.org/drawingml/2006/table">
            <a:tbl>
              <a:tblPr>
                <a:noFill/>
                <a:tableStyleId>{A02B09B5-70B4-4BDE-B84D-4C13BF9EFBE9}</a:tableStyleId>
              </a:tblPr>
              <a:tblGrid>
                <a:gridCol w="3420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38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Composición Total Egresos 2024</a:t>
                      </a:r>
                      <a:endParaRPr sz="1200" u="none" strike="noStrike" cap="none"/>
                    </a:p>
                  </a:txBody>
                  <a:tcPr marL="71038" marR="71038" marT="35519" marB="35519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0A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14" name="Google Shape;414;p10"/>
          <p:cNvGrpSpPr/>
          <p:nvPr/>
        </p:nvGrpSpPr>
        <p:grpSpPr>
          <a:xfrm>
            <a:off x="5265683" y="2092150"/>
            <a:ext cx="3295549" cy="2295988"/>
            <a:chOff x="6646317" y="2950113"/>
            <a:chExt cx="4242385" cy="2955644"/>
          </a:xfrm>
        </p:grpSpPr>
        <p:graphicFrame>
          <p:nvGraphicFramePr>
            <p:cNvPr id="415" name="Google Shape;415;p10"/>
            <p:cNvGraphicFramePr/>
            <p:nvPr>
              <p:extLst>
                <p:ext uri="{D42A27DB-BD31-4B8C-83A1-F6EECF244321}">
                  <p14:modId xmlns:p14="http://schemas.microsoft.com/office/powerpoint/2010/main" val="2321826033"/>
                </p:ext>
              </p:extLst>
            </p:nvPr>
          </p:nvGraphicFramePr>
          <p:xfrm>
            <a:off x="6646317" y="3620707"/>
            <a:ext cx="2443227" cy="22850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416" name="Google Shape;416;p10"/>
            <p:cNvSpPr txBox="1"/>
            <p:nvPr/>
          </p:nvSpPr>
          <p:spPr>
            <a:xfrm>
              <a:off x="6734749" y="3289189"/>
              <a:ext cx="1177500" cy="376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pPr>
                <a:buSzPts val="1400"/>
              </a:pPr>
              <a:r>
                <a:rPr lang="en-US" sz="800" b="1" dirty="0" err="1">
                  <a:latin typeface="Calibri"/>
                  <a:ea typeface="Calibri"/>
                  <a:cs typeface="Calibri"/>
                  <a:sym typeface="Calibri"/>
                </a:rPr>
                <a:t>Gestión</a:t>
              </a:r>
              <a:r>
                <a:rPr lang="en-US" sz="800" b="1" dirty="0">
                  <a:latin typeface="Calibri"/>
                  <a:ea typeface="Calibri"/>
                  <a:cs typeface="Calibri"/>
                  <a:sym typeface="Calibri"/>
                </a:rPr>
                <a:t> de</a:t>
              </a:r>
              <a:endParaRPr sz="800" dirty="0"/>
            </a:p>
            <a:p>
              <a:pPr>
                <a:buSzPts val="1400"/>
              </a:pPr>
              <a:r>
                <a:rPr lang="en-US" sz="800" b="1" dirty="0" err="1">
                  <a:latin typeface="Calibri"/>
                  <a:ea typeface="Calibri"/>
                  <a:cs typeface="Calibri"/>
                  <a:sym typeface="Calibri"/>
                </a:rPr>
                <a:t>Adminstración</a:t>
              </a:r>
              <a:endParaRPr sz="800" dirty="0"/>
            </a:p>
          </p:txBody>
        </p:sp>
        <p:sp>
          <p:nvSpPr>
            <p:cNvPr id="417" name="Google Shape;417;p10"/>
            <p:cNvSpPr txBox="1"/>
            <p:nvPr/>
          </p:nvSpPr>
          <p:spPr>
            <a:xfrm>
              <a:off x="6741354" y="2950113"/>
              <a:ext cx="1326900" cy="415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pPr lvl="1">
                <a:buSzPts val="3600"/>
              </a:pPr>
              <a:r>
                <a:rPr lang="en-US" sz="1800" b="1" dirty="0" smtClean="0">
                  <a:latin typeface="Calibri"/>
                  <a:ea typeface="Calibri"/>
                  <a:cs typeface="Calibri"/>
                  <a:sym typeface="Calibri"/>
                </a:rPr>
                <a:t>8,2</a:t>
              </a:r>
              <a:r>
                <a:rPr lang="en-US" sz="1200" dirty="0" smtClean="0">
                  <a:latin typeface="Calibri"/>
                  <a:ea typeface="Calibri"/>
                  <a:cs typeface="Calibri"/>
                  <a:sym typeface="Calibri"/>
                </a:rPr>
                <a:t>%</a:t>
              </a:r>
              <a:endParaRPr sz="350" dirty="0"/>
            </a:p>
          </p:txBody>
        </p:sp>
        <p:sp>
          <p:nvSpPr>
            <p:cNvPr id="418" name="Google Shape;418;p10"/>
            <p:cNvSpPr txBox="1"/>
            <p:nvPr/>
          </p:nvSpPr>
          <p:spPr>
            <a:xfrm>
              <a:off x="9387726" y="3682156"/>
              <a:ext cx="1430592" cy="415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pPr>
                <a:buSzPts val="1400"/>
              </a:pPr>
              <a:r>
                <a:rPr lang="en-US" sz="900" b="1" dirty="0" err="1">
                  <a:latin typeface="Calibri"/>
                  <a:ea typeface="Calibri"/>
                  <a:cs typeface="Calibri"/>
                  <a:sym typeface="Calibri"/>
                </a:rPr>
                <a:t>Búsqueda</a:t>
              </a:r>
              <a:r>
                <a:rPr lang="en-US" sz="900" b="1" dirty="0">
                  <a:latin typeface="Calibri"/>
                  <a:ea typeface="Calibri"/>
                  <a:cs typeface="Calibri"/>
                  <a:sym typeface="Calibri"/>
                </a:rPr>
                <a:t> y </a:t>
              </a:r>
              <a:r>
                <a:rPr lang="en-US" sz="900" b="1" dirty="0" err="1">
                  <a:latin typeface="Calibri"/>
                  <a:ea typeface="Calibri"/>
                  <a:cs typeface="Calibri"/>
                  <a:sym typeface="Calibri"/>
                </a:rPr>
                <a:t>Gestión</a:t>
              </a:r>
              <a:endParaRPr sz="900" dirty="0"/>
            </a:p>
            <a:p>
              <a:pPr>
                <a:buSzPts val="1400"/>
              </a:pPr>
              <a:r>
                <a:rPr lang="en-US" sz="900" b="1" dirty="0">
                  <a:latin typeface="Calibri"/>
                  <a:ea typeface="Calibri"/>
                  <a:cs typeface="Calibri"/>
                  <a:sym typeface="Calibri"/>
                </a:rPr>
                <a:t>De </a:t>
              </a:r>
              <a:r>
                <a:rPr lang="en-US" sz="900" b="1" dirty="0" err="1">
                  <a:latin typeface="Calibri"/>
                  <a:ea typeface="Calibri"/>
                  <a:cs typeface="Calibri"/>
                  <a:sym typeface="Calibri"/>
                </a:rPr>
                <a:t>Financiamiento</a:t>
              </a:r>
              <a:endParaRPr sz="900" dirty="0"/>
            </a:p>
          </p:txBody>
        </p:sp>
        <p:sp>
          <p:nvSpPr>
            <p:cNvPr id="419" name="Google Shape;419;p10"/>
            <p:cNvSpPr txBox="1"/>
            <p:nvPr/>
          </p:nvSpPr>
          <p:spPr>
            <a:xfrm>
              <a:off x="9446302" y="3281409"/>
              <a:ext cx="1111500" cy="415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pPr>
                <a:buSzPts val="3600"/>
              </a:pPr>
              <a:r>
                <a:rPr lang="en-US" sz="1800" b="1" dirty="0" smtClean="0">
                  <a:latin typeface="Calibri"/>
                  <a:ea typeface="Calibri"/>
                  <a:cs typeface="Calibri"/>
                  <a:sym typeface="Calibri"/>
                </a:rPr>
                <a:t>6,3</a:t>
              </a:r>
              <a:r>
                <a:rPr lang="en-US" sz="1200" dirty="0" smtClean="0">
                  <a:latin typeface="Calibri"/>
                  <a:ea typeface="Calibri"/>
                  <a:cs typeface="Calibri"/>
                  <a:sym typeface="Calibri"/>
                </a:rPr>
                <a:t>%</a:t>
              </a:r>
              <a:endParaRPr sz="350" dirty="0"/>
            </a:p>
          </p:txBody>
        </p:sp>
        <p:sp>
          <p:nvSpPr>
            <p:cNvPr id="420" name="Google Shape;420;p10"/>
            <p:cNvSpPr txBox="1"/>
            <p:nvPr/>
          </p:nvSpPr>
          <p:spPr>
            <a:xfrm>
              <a:off x="9446302" y="4753739"/>
              <a:ext cx="1111500" cy="415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pPr>
                <a:buSzPts val="1200"/>
              </a:pPr>
              <a:r>
                <a:rPr lang="en-US" sz="900" b="1" dirty="0" err="1">
                  <a:latin typeface="Calibri"/>
                  <a:ea typeface="Calibri"/>
                  <a:cs typeface="Calibri"/>
                  <a:sym typeface="Calibri"/>
                </a:rPr>
                <a:t>Cuidado</a:t>
              </a:r>
              <a:r>
                <a:rPr lang="en-US" sz="900" b="1" dirty="0">
                  <a:latin typeface="Calibri"/>
                  <a:ea typeface="Calibri"/>
                  <a:cs typeface="Calibri"/>
                  <a:sym typeface="Calibri"/>
                </a:rPr>
                <a:t> del </a:t>
              </a:r>
              <a:r>
                <a:rPr lang="en-US" sz="900" b="1" dirty="0" err="1">
                  <a:latin typeface="Calibri"/>
                  <a:ea typeface="Calibri"/>
                  <a:cs typeface="Calibri"/>
                  <a:sym typeface="Calibri"/>
                </a:rPr>
                <a:t>Residente</a:t>
              </a:r>
              <a:endParaRPr sz="900" dirty="0"/>
            </a:p>
          </p:txBody>
        </p:sp>
        <p:sp>
          <p:nvSpPr>
            <p:cNvPr id="421" name="Google Shape;421;p10"/>
            <p:cNvSpPr txBox="1"/>
            <p:nvPr/>
          </p:nvSpPr>
          <p:spPr>
            <a:xfrm>
              <a:off x="9446302" y="4359574"/>
              <a:ext cx="1442400" cy="415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pPr>
                <a:buSzPts val="3600"/>
              </a:pPr>
              <a:r>
                <a:rPr lang="en-US" sz="1800" b="1" dirty="0" smtClean="0">
                  <a:latin typeface="Calibri"/>
                  <a:ea typeface="Calibri"/>
                  <a:cs typeface="Calibri"/>
                  <a:sym typeface="Calibri"/>
                </a:rPr>
                <a:t>85,5</a:t>
              </a:r>
              <a:r>
                <a:rPr lang="en-US" sz="1200" dirty="0" smtClean="0">
                  <a:latin typeface="Calibri"/>
                  <a:ea typeface="Calibri"/>
                  <a:cs typeface="Calibri"/>
                  <a:sym typeface="Calibri"/>
                </a:rPr>
                <a:t>%</a:t>
              </a:r>
              <a:endParaRPr sz="350" dirty="0"/>
            </a:p>
          </p:txBody>
        </p:sp>
        <p:cxnSp>
          <p:nvCxnSpPr>
            <p:cNvPr id="422" name="Google Shape;422;p10"/>
            <p:cNvCxnSpPr/>
            <p:nvPr/>
          </p:nvCxnSpPr>
          <p:spPr>
            <a:xfrm rot="16200000" flipH="1">
              <a:off x="7518623" y="3252835"/>
              <a:ext cx="674598" cy="519326"/>
            </a:xfrm>
            <a:prstGeom prst="bentConnector3">
              <a:avLst>
                <a:gd name="adj1" fmla="val -469"/>
              </a:avLst>
            </a:prstGeom>
            <a:noFill/>
            <a:ln w="12700" cap="flat" cmpd="sng">
              <a:solidFill>
                <a:srgbClr val="CD1E69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23" name="Google Shape;423;p10"/>
            <p:cNvCxnSpPr/>
            <p:nvPr/>
          </p:nvCxnSpPr>
          <p:spPr>
            <a:xfrm rot="10800000" flipV="1">
              <a:off x="8455244" y="3489359"/>
              <a:ext cx="831065" cy="521012"/>
            </a:xfrm>
            <a:prstGeom prst="bentConnector3">
              <a:avLst>
                <a:gd name="adj1" fmla="val 50000"/>
              </a:avLst>
            </a:prstGeom>
            <a:noFill/>
            <a:ln w="12700" cap="flat" cmpd="sng">
              <a:solidFill>
                <a:srgbClr val="CD1E69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24" name="Google Shape;424;p10"/>
            <p:cNvCxnSpPr>
              <a:stCxn id="421" idx="1"/>
            </p:cNvCxnSpPr>
            <p:nvPr/>
          </p:nvCxnSpPr>
          <p:spPr>
            <a:xfrm rot="10800000" flipV="1">
              <a:off x="8788020" y="4567563"/>
              <a:ext cx="658283" cy="431398"/>
            </a:xfrm>
            <a:prstGeom prst="bentConnector3">
              <a:avLst>
                <a:gd name="adj1" fmla="val 50000"/>
              </a:avLst>
            </a:prstGeom>
            <a:noFill/>
            <a:ln w="12700" cap="flat" cmpd="sng">
              <a:solidFill>
                <a:srgbClr val="CD1E69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graphicFrame>
        <p:nvGraphicFramePr>
          <p:cNvPr id="425" name="Google Shape;425;p10"/>
          <p:cNvGraphicFramePr/>
          <p:nvPr>
            <p:extLst>
              <p:ext uri="{D42A27DB-BD31-4B8C-83A1-F6EECF244321}">
                <p14:modId xmlns:p14="http://schemas.microsoft.com/office/powerpoint/2010/main" val="3068743768"/>
              </p:ext>
            </p:extLst>
          </p:nvPr>
        </p:nvGraphicFramePr>
        <p:xfrm>
          <a:off x="4896007" y="1666014"/>
          <a:ext cx="3420494" cy="238678"/>
        </p:xfrm>
        <a:graphic>
          <a:graphicData uri="http://schemas.openxmlformats.org/drawingml/2006/table">
            <a:tbl>
              <a:tblPr>
                <a:noFill/>
                <a:tableStyleId>{A02B09B5-70B4-4BDE-B84D-4C13BF9EFBE9}</a:tableStyleId>
              </a:tblPr>
              <a:tblGrid>
                <a:gridCol w="3420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864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</a:t>
                      </a:r>
                      <a:r>
                        <a:rPr lang="en-US" sz="1100" b="1" i="0" u="none" strike="noStrike" cap="none" dirty="0" smtClean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39.555,8 </a:t>
                      </a:r>
                      <a:r>
                        <a:rPr lang="en-US" sz="1100" b="1" i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MM</a:t>
                      </a:r>
                      <a:endParaRPr sz="1100" u="none" strike="noStrike" cap="none" dirty="0"/>
                    </a:p>
                  </a:txBody>
                  <a:tcPr marL="71038" marR="71038" marT="35519" marB="35519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0A3F">
                        <a:alpha val="5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g32cbc835b09_0_30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9981" y="1172954"/>
            <a:ext cx="3885525" cy="388552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32cbc835b09_0_308"/>
          <p:cNvSpPr txBox="1"/>
          <p:nvPr/>
        </p:nvSpPr>
        <p:spPr>
          <a:xfrm>
            <a:off x="544531" y="809667"/>
            <a:ext cx="2820260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algn="ctr">
              <a:buSzPts val="4000"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Sostenibilidad – Impacto </a:t>
            </a:r>
            <a:r>
              <a:rPr lang="en-US" sz="3299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99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g32cbc835b09_0_308"/>
          <p:cNvSpPr txBox="1"/>
          <p:nvPr/>
        </p:nvSpPr>
        <p:spPr>
          <a:xfrm>
            <a:off x="544531" y="325584"/>
            <a:ext cx="5180208" cy="66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4800"/>
            </a:pPr>
            <a:r>
              <a:rPr lang="en-US" sz="3999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Medición de Impacto</a:t>
            </a:r>
            <a:endParaRPr sz="39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g32cbc835b09_0_308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g32cbc835b09_0_308"/>
          <p:cNvSpPr/>
          <p:nvPr/>
        </p:nvSpPr>
        <p:spPr>
          <a:xfrm>
            <a:off x="2653635" y="1086607"/>
            <a:ext cx="4058220" cy="4058220"/>
          </a:xfrm>
          <a:prstGeom prst="donut">
            <a:avLst>
              <a:gd name="adj" fmla="val 8665"/>
            </a:avLst>
          </a:prstGeom>
          <a:solidFill>
            <a:srgbClr val="00A0DD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1400"/>
            </a:pPr>
            <a:endParaRPr sz="350">
              <a:solidFill>
                <a:schemeClr val="dk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1" y="3718764"/>
            <a:ext cx="795123" cy="775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796882" y="1196999"/>
            <a:ext cx="5352113" cy="394670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43"/>
          <p:cNvSpPr/>
          <p:nvPr/>
        </p:nvSpPr>
        <p:spPr>
          <a:xfrm>
            <a:off x="794" y="50"/>
            <a:ext cx="9142413" cy="1196948"/>
          </a:xfrm>
          <a:prstGeom prst="rect">
            <a:avLst/>
          </a:prstGeom>
          <a:solidFill>
            <a:srgbClr val="00A0DD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1400"/>
            </a:pPr>
            <a:endParaRPr sz="350">
              <a:solidFill>
                <a:schemeClr val="lt1"/>
              </a:solidFill>
            </a:endParaRPr>
          </a:p>
        </p:txBody>
      </p:sp>
      <p:pic>
        <p:nvPicPr>
          <p:cNvPr id="527" name="Google Shape;52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43"/>
          <p:cNvSpPr txBox="1"/>
          <p:nvPr/>
        </p:nvSpPr>
        <p:spPr>
          <a:xfrm>
            <a:off x="408261" y="388039"/>
            <a:ext cx="6987729" cy="544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lnSpc>
                <a:spcPct val="90000"/>
              </a:lnSpc>
              <a:buSzPts val="4800"/>
            </a:pPr>
            <a:r>
              <a:rPr lang="en-US" sz="3599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Medimos</a:t>
            </a:r>
            <a:r>
              <a:rPr lang="en-US" sz="359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3599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impacto</a:t>
            </a:r>
            <a:r>
              <a:rPr lang="en-US" sz="359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599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359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99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aportes</a:t>
            </a:r>
            <a:endParaRPr sz="3599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9" name="Google Shape;529;p43"/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73" y="1401583"/>
            <a:ext cx="3745574" cy="2241979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43"/>
          <p:cNvSpPr txBox="1"/>
          <p:nvPr/>
        </p:nvSpPr>
        <p:spPr>
          <a:xfrm>
            <a:off x="934530" y="1548025"/>
            <a:ext cx="4442017" cy="504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82" rIns="68563" bIns="34282" anchor="t" anchorCtr="0">
            <a:noAutofit/>
          </a:bodyPr>
          <a:lstStyle/>
          <a:p>
            <a:pPr lvl="2">
              <a:buSzPts val="3600"/>
            </a:pPr>
            <a:r>
              <a:rPr lang="en-US" sz="1800" b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Medición</a:t>
            </a:r>
            <a:r>
              <a:rPr lang="en-US" sz="18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b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impacto</a:t>
            </a:r>
            <a:r>
              <a:rPr lang="en-US" sz="18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de las </a:t>
            </a:r>
            <a:r>
              <a:rPr lang="en-US" sz="1800" b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donaciones</a:t>
            </a:r>
            <a:endParaRPr sz="1800" b="1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43"/>
          <p:cNvSpPr txBox="1"/>
          <p:nvPr/>
        </p:nvSpPr>
        <p:spPr>
          <a:xfrm>
            <a:off x="934530" y="2106151"/>
            <a:ext cx="3518222" cy="2479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3" tIns="34282" rIns="68563" bIns="34282" anchor="t" anchorCtr="0">
            <a:noAutofit/>
          </a:bodyPr>
          <a:lstStyle/>
          <a:p>
            <a:pPr>
              <a:buSzPts val="2400"/>
            </a:pPr>
            <a:r>
              <a:rPr lang="en-US" sz="140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Hoy </a:t>
            </a:r>
            <a:r>
              <a:rPr lang="en-US" sz="140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contamos</a:t>
            </a:r>
            <a:r>
              <a:rPr lang="en-US" sz="140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con un </a:t>
            </a:r>
            <a:r>
              <a:rPr lang="en-US" sz="140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modelo</a:t>
            </a:r>
            <a:r>
              <a:rPr lang="en-US" sz="140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medición</a:t>
            </a:r>
            <a:r>
              <a:rPr lang="en-US" sz="140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impacto</a:t>
            </a:r>
            <a:r>
              <a:rPr lang="en-US" sz="140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de las </a:t>
            </a:r>
            <a:r>
              <a:rPr lang="en-US" sz="140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donaciones</a:t>
            </a:r>
            <a:r>
              <a:rPr lang="en-US" sz="140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140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permite</a:t>
            </a:r>
            <a:r>
              <a:rPr lang="en-US" sz="140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dirty="0" err="1">
                <a:solidFill>
                  <a:srgbClr val="00A0DD"/>
                </a:solidFill>
                <a:latin typeface="Calibri"/>
                <a:ea typeface="Calibri"/>
                <a:cs typeface="Calibri"/>
                <a:sym typeface="Calibri"/>
              </a:rPr>
              <a:t>sumarnos</a:t>
            </a:r>
            <a:r>
              <a:rPr lang="en-US" sz="140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con mayor </a:t>
            </a:r>
            <a:r>
              <a:rPr lang="en-US" sz="140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fuerza</a:t>
            </a:r>
            <a:r>
              <a:rPr lang="en-US" sz="140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a las </a:t>
            </a:r>
            <a:r>
              <a:rPr lang="en-US" sz="1400" b="1" dirty="0" err="1">
                <a:solidFill>
                  <a:srgbClr val="00A0DD"/>
                </a:solidFill>
                <a:latin typeface="Calibri"/>
                <a:ea typeface="Calibri"/>
                <a:cs typeface="Calibri"/>
                <a:sym typeface="Calibri"/>
              </a:rPr>
              <a:t>estrategias</a:t>
            </a:r>
            <a:r>
              <a:rPr lang="en-US" sz="1400" b="1" dirty="0">
                <a:solidFill>
                  <a:srgbClr val="00A0DD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1" dirty="0" err="1">
                <a:solidFill>
                  <a:srgbClr val="00A0DD"/>
                </a:solidFill>
                <a:latin typeface="Calibri"/>
                <a:ea typeface="Calibri"/>
                <a:cs typeface="Calibri"/>
                <a:sym typeface="Calibri"/>
              </a:rPr>
              <a:t>sostenibilidad</a:t>
            </a:r>
            <a:r>
              <a:rPr lang="en-US" sz="1400" b="1" dirty="0">
                <a:solidFill>
                  <a:srgbClr val="00A0DD"/>
                </a:solidFill>
                <a:latin typeface="Calibri"/>
                <a:ea typeface="Calibri"/>
                <a:cs typeface="Calibri"/>
                <a:sym typeface="Calibri"/>
              </a:rPr>
              <a:t> de las </a:t>
            </a:r>
            <a:r>
              <a:rPr lang="en-US" sz="1400" b="1" dirty="0" err="1">
                <a:solidFill>
                  <a:srgbClr val="00A0DD"/>
                </a:solidFill>
                <a:latin typeface="Calibri"/>
                <a:ea typeface="Calibri"/>
                <a:cs typeface="Calibri"/>
                <a:sym typeface="Calibri"/>
              </a:rPr>
              <a:t>empresas</a:t>
            </a:r>
            <a:r>
              <a:rPr lang="en-US" sz="140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400"/>
            </a:pPr>
            <a:endParaRPr sz="120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400"/>
            </a:pPr>
            <a:r>
              <a:rPr lang="en-US" sz="1200" b="1" dirty="0">
                <a:solidFill>
                  <a:srgbClr val="00A0DD"/>
                </a:solidFill>
                <a:latin typeface="Calibri"/>
                <a:ea typeface="Calibri"/>
                <a:cs typeface="Calibri"/>
                <a:sym typeface="Calibri"/>
              </a:rPr>
              <a:t>Norma N°461 CMF</a:t>
            </a:r>
            <a:endParaRPr sz="350" b="1" dirty="0">
              <a:solidFill>
                <a:srgbClr val="00A0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400"/>
            </a:pPr>
            <a:endParaRPr sz="120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400"/>
            </a:pPr>
            <a:r>
              <a:rPr lang="en-US" sz="1200" b="1" dirty="0" err="1">
                <a:solidFill>
                  <a:srgbClr val="00A0DD"/>
                </a:solidFill>
                <a:latin typeface="Calibri"/>
                <a:ea typeface="Calibri"/>
                <a:cs typeface="Calibri"/>
                <a:sym typeface="Calibri"/>
              </a:rPr>
              <a:t>Estrategias</a:t>
            </a:r>
            <a:r>
              <a:rPr lang="en-US" sz="1200" b="1" dirty="0">
                <a:solidFill>
                  <a:srgbClr val="00A0DD"/>
                </a:solidFill>
                <a:latin typeface="Calibri"/>
                <a:ea typeface="Calibri"/>
                <a:cs typeface="Calibri"/>
                <a:sym typeface="Calibri"/>
              </a:rPr>
              <a:t> de ESG </a:t>
            </a:r>
            <a:r>
              <a:rPr lang="en-US" sz="120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con </a:t>
            </a:r>
            <a:r>
              <a:rPr lang="en-US" sz="120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reportes</a:t>
            </a:r>
            <a:r>
              <a:rPr lang="en-US" sz="120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50" dirty="0"/>
          </a:p>
          <a:p>
            <a:pPr>
              <a:buSzPts val="2400"/>
            </a:pPr>
            <a:r>
              <a:rPr lang="en-US" sz="120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y </a:t>
            </a:r>
            <a:r>
              <a:rPr lang="en-US" sz="120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mediciones</a:t>
            </a:r>
            <a:endParaRPr sz="120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" name="Google Shape;532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245" y="3179395"/>
            <a:ext cx="118240" cy="16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821" y="3561933"/>
            <a:ext cx="118240" cy="16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01793" y="347720"/>
            <a:ext cx="657461" cy="637659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3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43"/>
          <p:cNvSpPr/>
          <p:nvPr/>
        </p:nvSpPr>
        <p:spPr>
          <a:xfrm>
            <a:off x="792474" y="1621216"/>
            <a:ext cx="78038" cy="1300432"/>
          </a:xfrm>
          <a:prstGeom prst="rect">
            <a:avLst/>
          </a:prstGeom>
          <a:solidFill>
            <a:srgbClr val="00A0DD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1400"/>
            </a:pPr>
            <a:endParaRPr sz="35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1000"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3"/>
          <p:cNvSpPr/>
          <p:nvPr/>
        </p:nvSpPr>
        <p:spPr>
          <a:xfrm>
            <a:off x="794" y="50"/>
            <a:ext cx="9142413" cy="1196948"/>
          </a:xfrm>
          <a:prstGeom prst="rect">
            <a:avLst/>
          </a:prstGeom>
          <a:solidFill>
            <a:srgbClr val="00A0DD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1400"/>
            </a:pPr>
            <a:endParaRPr sz="350">
              <a:solidFill>
                <a:schemeClr val="lt1"/>
              </a:solidFill>
            </a:endParaRPr>
          </a:p>
        </p:txBody>
      </p:sp>
      <p:sp>
        <p:nvSpPr>
          <p:cNvPr id="588" name="Google Shape;588;p13"/>
          <p:cNvSpPr txBox="1"/>
          <p:nvPr/>
        </p:nvSpPr>
        <p:spPr>
          <a:xfrm>
            <a:off x="437916" y="461519"/>
            <a:ext cx="7771207" cy="544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lnSpc>
                <a:spcPct val="90000"/>
              </a:lnSpc>
              <a:buSzPts val="7200"/>
            </a:pPr>
            <a:r>
              <a:rPr lang="en-US" sz="3599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Modelo de Medición de Impacto de FLR</a:t>
            </a:r>
            <a:endParaRPr sz="3599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13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97498" y="324448"/>
            <a:ext cx="657461" cy="63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527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rupo 40"/>
          <p:cNvGrpSpPr/>
          <p:nvPr/>
        </p:nvGrpSpPr>
        <p:grpSpPr>
          <a:xfrm>
            <a:off x="886845" y="1334069"/>
            <a:ext cx="6316719" cy="3729394"/>
            <a:chOff x="1327746" y="1065028"/>
            <a:chExt cx="15103647" cy="8917200"/>
          </a:xfrm>
        </p:grpSpPr>
        <p:sp>
          <p:nvSpPr>
            <p:cNvPr id="42" name="Google Shape;498;g39943a5af4b_0_409"/>
            <p:cNvSpPr/>
            <p:nvPr/>
          </p:nvSpPr>
          <p:spPr>
            <a:xfrm>
              <a:off x="5529788" y="1772971"/>
              <a:ext cx="7524900" cy="7541700"/>
            </a:xfrm>
            <a:prstGeom prst="donut">
              <a:avLst>
                <a:gd name="adj" fmla="val 23572"/>
              </a:avLst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" name="Google Shape;499;g39943a5af4b_0_409"/>
            <p:cNvGrpSpPr/>
            <p:nvPr/>
          </p:nvGrpSpPr>
          <p:grpSpPr>
            <a:xfrm>
              <a:off x="1327746" y="1958811"/>
              <a:ext cx="1296303" cy="4600116"/>
              <a:chOff x="2005150" y="3345140"/>
              <a:chExt cx="864202" cy="3066335"/>
            </a:xfrm>
          </p:grpSpPr>
          <p:pic>
            <p:nvPicPr>
              <p:cNvPr id="71" name="Google Shape;500;g39943a5af4b_0_40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008273" y="4128516"/>
                <a:ext cx="859658" cy="7459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" name="Google Shape;501;g39943a5af4b_0_409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2005150" y="3345140"/>
                <a:ext cx="859658" cy="7514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" name="Google Shape;502;g39943a5af4b_0_409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009694" y="4906369"/>
                <a:ext cx="859658" cy="7370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" name="Google Shape;503;g39943a5af4b_0_409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005150" y="5675289"/>
                <a:ext cx="859658" cy="7361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4" name="Google Shape;504;g39943a5af4b_0_40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089948" y="1305735"/>
              <a:ext cx="1341445" cy="1127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505;g39943a5af4b_0_40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5154346" y="5596476"/>
              <a:ext cx="1251078" cy="1092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506;g39943a5af4b_0_40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5154347" y="6752361"/>
              <a:ext cx="1251078" cy="11077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" name="Google Shape;507;g39943a5af4b_0_409"/>
            <p:cNvGrpSpPr/>
            <p:nvPr/>
          </p:nvGrpSpPr>
          <p:grpSpPr>
            <a:xfrm>
              <a:off x="1327746" y="7344877"/>
              <a:ext cx="1289487" cy="2278585"/>
              <a:chOff x="3614736" y="2234326"/>
              <a:chExt cx="859658" cy="1518854"/>
            </a:xfrm>
          </p:grpSpPr>
          <p:pic>
            <p:nvPicPr>
              <p:cNvPr id="69" name="Google Shape;508;g39943a5af4b_0_409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3614736" y="3016994"/>
                <a:ext cx="859658" cy="7361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" name="Google Shape;509;g39943a5af4b_0_409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614736" y="2234326"/>
                <a:ext cx="859658" cy="7514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8" name="Google Shape;512;g39943a5af4b_0_409"/>
            <p:cNvSpPr/>
            <p:nvPr/>
          </p:nvSpPr>
          <p:spPr>
            <a:xfrm>
              <a:off x="4782255" y="1065028"/>
              <a:ext cx="9005400" cy="8917200"/>
            </a:xfrm>
            <a:prstGeom prst="donut">
              <a:avLst>
                <a:gd name="adj" fmla="val 10698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9" name="Google Shape;513;g39943a5af4b_0_409"/>
            <p:cNvCxnSpPr/>
            <p:nvPr/>
          </p:nvCxnSpPr>
          <p:spPr>
            <a:xfrm>
              <a:off x="2845196" y="7344919"/>
              <a:ext cx="0" cy="2301300"/>
            </a:xfrm>
            <a:prstGeom prst="straightConnector1">
              <a:avLst/>
            </a:prstGeom>
            <a:noFill/>
            <a:ln w="57150" cap="flat" cmpd="sng">
              <a:solidFill>
                <a:srgbClr val="5597D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0" name="Google Shape;514;g39943a5af4b_0_409"/>
            <p:cNvCxnSpPr/>
            <p:nvPr/>
          </p:nvCxnSpPr>
          <p:spPr>
            <a:xfrm>
              <a:off x="2899125" y="1971530"/>
              <a:ext cx="0" cy="4575000"/>
            </a:xfrm>
            <a:prstGeom prst="straightConnector1">
              <a:avLst/>
            </a:prstGeom>
            <a:noFill/>
            <a:ln w="57150" cap="flat" cmpd="sng">
              <a:solidFill>
                <a:srgbClr val="3FAB3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" name="Google Shape;515;g39943a5af4b_0_409"/>
            <p:cNvCxnSpPr/>
            <p:nvPr/>
          </p:nvCxnSpPr>
          <p:spPr>
            <a:xfrm>
              <a:off x="14874248" y="5596476"/>
              <a:ext cx="0" cy="2263800"/>
            </a:xfrm>
            <a:prstGeom prst="straightConnector1">
              <a:avLst/>
            </a:prstGeom>
            <a:noFill/>
            <a:ln w="57150" cap="flat" cmpd="sng">
              <a:solidFill>
                <a:srgbClr val="FDC53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" name="Google Shape;516;g39943a5af4b_0_409"/>
            <p:cNvCxnSpPr/>
            <p:nvPr/>
          </p:nvCxnSpPr>
          <p:spPr>
            <a:xfrm>
              <a:off x="14874248" y="1307903"/>
              <a:ext cx="0" cy="1392000"/>
            </a:xfrm>
            <a:prstGeom prst="straightConnector1">
              <a:avLst/>
            </a:prstGeom>
            <a:noFill/>
            <a:ln w="57150" cap="flat" cmpd="sng">
              <a:solidFill>
                <a:srgbClr val="AB153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3" name="Google Shape;517;g39943a5af4b_0_409"/>
            <p:cNvSpPr/>
            <p:nvPr/>
          </p:nvSpPr>
          <p:spPr>
            <a:xfrm>
              <a:off x="8968230" y="4913420"/>
              <a:ext cx="351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18;g39943a5af4b_0_409"/>
            <p:cNvSpPr/>
            <p:nvPr/>
          </p:nvSpPr>
          <p:spPr>
            <a:xfrm>
              <a:off x="8968230" y="4913420"/>
              <a:ext cx="351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5" name="Google Shape;519;g39943a5af4b_0_409"/>
            <p:cNvCxnSpPr/>
            <p:nvPr/>
          </p:nvCxnSpPr>
          <p:spPr>
            <a:xfrm flipV="1">
              <a:off x="11513779" y="6738315"/>
              <a:ext cx="3181256" cy="567917"/>
            </a:xfrm>
            <a:prstGeom prst="bentConnector3">
              <a:avLst>
                <a:gd name="adj1" fmla="val 50000"/>
              </a:avLst>
            </a:prstGeom>
            <a:noFill/>
            <a:ln w="12700" cap="flat" cmpd="sng">
              <a:solidFill>
                <a:srgbClr val="FDC53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56" name="Google Shape;520;g39943a5af4b_0_409"/>
            <p:cNvCxnSpPr/>
            <p:nvPr/>
          </p:nvCxnSpPr>
          <p:spPr>
            <a:xfrm rot="10800000" flipV="1">
              <a:off x="11801751" y="2042488"/>
              <a:ext cx="2943173" cy="1958485"/>
            </a:xfrm>
            <a:prstGeom prst="bentConnector3">
              <a:avLst>
                <a:gd name="adj1" fmla="val 50000"/>
              </a:avLst>
            </a:prstGeom>
            <a:noFill/>
            <a:ln w="12700" cap="flat" cmpd="sng">
              <a:solidFill>
                <a:srgbClr val="AB153F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57" name="Google Shape;521;g39943a5af4b_0_409"/>
            <p:cNvCxnSpPr/>
            <p:nvPr/>
          </p:nvCxnSpPr>
          <p:spPr>
            <a:xfrm>
              <a:off x="3038550" y="3809608"/>
              <a:ext cx="3475500" cy="869100"/>
            </a:xfrm>
            <a:prstGeom prst="bentConnector3">
              <a:avLst>
                <a:gd name="adj1" fmla="val 50000"/>
              </a:avLst>
            </a:prstGeom>
            <a:noFill/>
            <a:ln w="12700" cap="flat" cmpd="sng">
              <a:solidFill>
                <a:srgbClr val="3FAB34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58" name="Google Shape;522;g39943a5af4b_0_409"/>
            <p:cNvCxnSpPr/>
            <p:nvPr/>
          </p:nvCxnSpPr>
          <p:spPr>
            <a:xfrm flipV="1">
              <a:off x="2974521" y="7590727"/>
              <a:ext cx="4348741" cy="1033370"/>
            </a:xfrm>
            <a:prstGeom prst="bentConnector3">
              <a:avLst>
                <a:gd name="adj1" fmla="val 50000"/>
              </a:avLst>
            </a:prstGeom>
            <a:noFill/>
            <a:ln w="12700" cap="flat" cmpd="sng">
              <a:solidFill>
                <a:srgbClr val="5597D3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pic>
          <p:nvPicPr>
            <p:cNvPr id="59" name="Google Shape;524;g39943a5af4b_0_409" title="kpi@4x.png"/>
            <p:cNvPicPr preferRelativeResize="0"/>
            <p:nvPr/>
          </p:nvPicPr>
          <p:blipFill rotWithShape="1">
            <a:blip r:embed="rId12">
              <a:alphaModFix/>
            </a:blip>
            <a:srcRect b="71218"/>
            <a:stretch/>
          </p:blipFill>
          <p:spPr>
            <a:xfrm>
              <a:off x="6419363" y="2165844"/>
              <a:ext cx="5677875" cy="1671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525;g39943a5af4b_0_409" title="cada pilar@4x.png"/>
            <p:cNvPicPr preferRelativeResize="0"/>
            <p:nvPr/>
          </p:nvPicPr>
          <p:blipFill rotWithShape="1">
            <a:blip r:embed="rId13">
              <a:alphaModFix/>
            </a:blip>
            <a:srcRect t="78501"/>
            <a:stretch/>
          </p:blipFill>
          <p:spPr>
            <a:xfrm>
              <a:off x="6421557" y="7795231"/>
              <a:ext cx="5767423" cy="11517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526;g39943a5af4b_0_409" title="Alcance@4x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382766" y="1409916"/>
              <a:ext cx="1874159" cy="46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527;g39943a5af4b_0_409" title="Recurso 202@4x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456675" y="2693100"/>
              <a:ext cx="5603252" cy="56032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Google Shape;528;g39943a5af4b_0_409"/>
            <p:cNvSpPr txBox="1"/>
            <p:nvPr/>
          </p:nvSpPr>
          <p:spPr>
            <a:xfrm>
              <a:off x="9352450" y="3131687"/>
              <a:ext cx="2188890" cy="9933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900" b="1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Residencia</a:t>
              </a:r>
              <a:r>
                <a:rPr lang="en-US" sz="9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Permanente</a:t>
              </a:r>
              <a:endParaRPr sz="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529;g39943a5af4b_0_409"/>
            <p:cNvSpPr/>
            <p:nvPr/>
          </p:nvSpPr>
          <p:spPr>
            <a:xfrm>
              <a:off x="7958966" y="4140779"/>
              <a:ext cx="2692800" cy="2666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2667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530;g39943a5af4b_0_409"/>
            <p:cNvSpPr txBox="1"/>
            <p:nvPr/>
          </p:nvSpPr>
          <p:spPr>
            <a:xfrm>
              <a:off x="9751033" y="6482447"/>
              <a:ext cx="2344012" cy="662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900" b="1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Alimentación</a:t>
              </a:r>
              <a:endParaRPr sz="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531;g39943a5af4b_0_409"/>
            <p:cNvSpPr txBox="1"/>
            <p:nvPr/>
          </p:nvSpPr>
          <p:spPr>
            <a:xfrm>
              <a:off x="6699783" y="3856706"/>
              <a:ext cx="2183400" cy="1324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900" b="1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Cuidados</a:t>
              </a:r>
              <a:r>
                <a:rPr lang="en-US" sz="9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en-US" sz="900" b="1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Salud</a:t>
              </a:r>
              <a:r>
                <a:rPr lang="en-US" sz="9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900" b="1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Física</a:t>
              </a:r>
              <a:r>
                <a:rPr lang="en-US" sz="9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y Mental</a:t>
              </a:r>
              <a:endParaRPr sz="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532;g39943a5af4b_0_409"/>
            <p:cNvSpPr txBox="1"/>
            <p:nvPr/>
          </p:nvSpPr>
          <p:spPr>
            <a:xfrm>
              <a:off x="7428638" y="6766594"/>
              <a:ext cx="2582850" cy="9933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900" b="1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Terapias</a:t>
              </a:r>
              <a:r>
                <a:rPr lang="en-US" sz="9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900" b="1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Envejecimiento</a:t>
              </a:r>
              <a:r>
                <a:rPr lang="en-US" sz="9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8" name="Google Shape;533;g39943a5af4b_0_409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8203401" y="4423765"/>
              <a:ext cx="2232900" cy="2142900"/>
            </a:xfrm>
            <a:prstGeom prst="flowChartConnector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543474" y="1563995"/>
            <a:ext cx="4137931" cy="3619643"/>
            <a:chOff x="1" y="2170545"/>
            <a:chExt cx="5090635" cy="4453019"/>
          </a:xfrm>
        </p:grpSpPr>
        <p:sp>
          <p:nvSpPr>
            <p:cNvPr id="7" name="Google Shape;433;p38"/>
            <p:cNvSpPr/>
            <p:nvPr/>
          </p:nvSpPr>
          <p:spPr>
            <a:xfrm>
              <a:off x="1" y="2267152"/>
              <a:ext cx="4084970" cy="4084970"/>
            </a:xfrm>
            <a:prstGeom prst="donut">
              <a:avLst>
                <a:gd name="adj" fmla="val 12119"/>
              </a:avLst>
            </a:prstGeom>
            <a:solidFill>
              <a:srgbClr val="CD1F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" name="Google Shape;434;p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252217" y="2170545"/>
              <a:ext cx="3838419" cy="44530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upo 11"/>
          <p:cNvGrpSpPr/>
          <p:nvPr/>
        </p:nvGrpSpPr>
        <p:grpSpPr>
          <a:xfrm>
            <a:off x="4771892" y="1611509"/>
            <a:ext cx="4104168" cy="3531991"/>
            <a:chOff x="9334475" y="2476575"/>
            <a:chExt cx="4914120" cy="4229025"/>
          </a:xfrm>
        </p:grpSpPr>
        <p:sp>
          <p:nvSpPr>
            <p:cNvPr id="4" name="Google Shape;430;p38"/>
            <p:cNvSpPr/>
            <p:nvPr/>
          </p:nvSpPr>
          <p:spPr>
            <a:xfrm>
              <a:off x="9334475" y="2476725"/>
              <a:ext cx="4137486" cy="4085008"/>
            </a:xfrm>
            <a:prstGeom prst="donut">
              <a:avLst>
                <a:gd name="adj" fmla="val 12119"/>
              </a:avLst>
            </a:prstGeom>
            <a:solidFill>
              <a:srgbClr val="CD1F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435;p38" title="SALUD 2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945050" y="2476575"/>
              <a:ext cx="4303545" cy="4229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Google Shape;52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517;g32cbc835b09_0_308"/>
          <p:cNvSpPr txBox="1"/>
          <p:nvPr/>
        </p:nvSpPr>
        <p:spPr>
          <a:xfrm>
            <a:off x="696930" y="300019"/>
            <a:ext cx="7968951" cy="1043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>
              <a:lnSpc>
                <a:spcPct val="90000"/>
              </a:lnSpc>
              <a:buSzPts val="6000"/>
            </a:pPr>
            <a:r>
              <a:rPr lang="en-US" sz="4000" b="1" dirty="0" err="1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Nuestro</a:t>
            </a:r>
            <a:r>
              <a:rPr lang="en-US" sz="4000" b="1" dirty="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Desafío</a:t>
            </a:r>
            <a:r>
              <a:rPr lang="en-US" sz="4000" b="1" dirty="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lang="en-US" sz="4000" b="1" dirty="0" smtClean="0">
              <a:solidFill>
                <a:srgbClr val="222A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90000"/>
              </a:lnSpc>
              <a:buSzPts val="6000"/>
            </a:pPr>
            <a:r>
              <a:rPr lang="en-US" sz="3200" b="1" dirty="0" err="1" smtClean="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Crecer</a:t>
            </a:r>
            <a:r>
              <a:rPr lang="en-US" sz="3200" b="1" dirty="0" smtClean="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3200" b="1" dirty="0" err="1" smtClean="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Incidir</a:t>
            </a:r>
            <a:r>
              <a:rPr lang="en-US" sz="3200" b="1" dirty="0" smtClean="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L" sz="3200" b="1" dirty="0"/>
              <a:t> por Impacto Social</a:t>
            </a:r>
            <a:endParaRPr lang="en-US" sz="3200" b="1" dirty="0">
              <a:solidFill>
                <a:srgbClr val="222A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518;g32cbc835b09_0_308"/>
          <p:cNvSpPr/>
          <p:nvPr/>
        </p:nvSpPr>
        <p:spPr>
          <a:xfrm>
            <a:off x="-167426" y="4983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77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"/>
          <p:cNvSpPr txBox="1"/>
          <p:nvPr/>
        </p:nvSpPr>
        <p:spPr>
          <a:xfrm>
            <a:off x="466540" y="344567"/>
            <a:ext cx="3123390" cy="66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6000"/>
            </a:pPr>
            <a:r>
              <a:rPr lang="en-US" sz="3999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999"/>
          </a:p>
        </p:txBody>
      </p:sp>
      <p:sp>
        <p:nvSpPr>
          <p:cNvPr id="181" name="Google Shape;181;p2"/>
          <p:cNvSpPr/>
          <p:nvPr/>
        </p:nvSpPr>
        <p:spPr>
          <a:xfrm>
            <a:off x="509708" y="1250764"/>
            <a:ext cx="2275516" cy="207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algn="just">
              <a:buSzPts val="2400"/>
            </a:pP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Organización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católica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fundada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1967.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Mendicante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sin fines de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lucro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que hoy se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posiciona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Establecimiento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Larga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Estadía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Adultos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Mayores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(ELEAM) </a:t>
            </a:r>
            <a:r>
              <a:rPr lang="en-US" sz="1200" b="1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lang="en-US" sz="1200" b="1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importante</a:t>
            </a:r>
            <a:r>
              <a:rPr lang="en-US" sz="1200" b="1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200" b="1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país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50" dirty="0"/>
          </a:p>
          <a:p>
            <a:pPr algn="just">
              <a:buSzPts val="2400"/>
            </a:pPr>
            <a:endParaRPr sz="1200" dirty="0">
              <a:solidFill>
                <a:srgbClr val="3F3F3F"/>
              </a:solidFill>
            </a:endParaRPr>
          </a:p>
          <a:p>
            <a:pPr>
              <a:buSzPts val="2400"/>
            </a:pP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 </a:t>
            </a:r>
            <a:r>
              <a:rPr lang="en-US" sz="1200" i="1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29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Hogares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distribuidos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desde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Región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Coquimbo hasta la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Región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Los Lagos,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acogemos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i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400"/>
            </a:pP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200" i="1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2.300 </a:t>
            </a:r>
            <a:r>
              <a:rPr lang="en-US" sz="1200" i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residentes</a:t>
            </a:r>
            <a:r>
              <a:rPr lang="en-US" sz="1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143847" y="-4814"/>
            <a:ext cx="1103316" cy="514260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"/>
          <p:cNvSpPr/>
          <p:nvPr/>
        </p:nvSpPr>
        <p:spPr>
          <a:xfrm>
            <a:off x="2872258" y="1157857"/>
            <a:ext cx="3745543" cy="3745543"/>
          </a:xfrm>
          <a:prstGeom prst="donut">
            <a:avLst>
              <a:gd name="adj" fmla="val 12971"/>
            </a:avLst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1400"/>
            </a:pPr>
            <a:endParaRPr sz="350">
              <a:solidFill>
                <a:schemeClr val="dk1"/>
              </a:solidFill>
            </a:endParaRPr>
          </a:p>
        </p:txBody>
      </p:sp>
      <p:sp>
        <p:nvSpPr>
          <p:cNvPr id="185" name="Google Shape;185;p2"/>
          <p:cNvSpPr txBox="1"/>
          <p:nvPr/>
        </p:nvSpPr>
        <p:spPr>
          <a:xfrm>
            <a:off x="6878801" y="953536"/>
            <a:ext cx="1786479" cy="137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lnSpc>
                <a:spcPct val="90000"/>
              </a:lnSpc>
              <a:buSzPts val="2400"/>
            </a:pPr>
            <a:r>
              <a:rPr lang="en-US" sz="1200" b="1" i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s-MX" sz="1200" b="1" i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Acoger a las personas mayores más pobres y desvalidas, entregándoles cuidados integrales para una vejez digna y feliz, hasta cuando sean llamados a su Encuentro con el </a:t>
            </a:r>
            <a:r>
              <a:rPr lang="es-MX" sz="1200" b="1" i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Señor</a:t>
            </a:r>
            <a:r>
              <a:rPr lang="en-US" sz="1200" b="1" i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endParaRPr sz="1200" b="1" i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"/>
          <p:cNvSpPr txBox="1"/>
          <p:nvPr/>
        </p:nvSpPr>
        <p:spPr>
          <a:xfrm>
            <a:off x="6893378" y="597311"/>
            <a:ext cx="892515" cy="29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3200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MISIÓN</a:t>
            </a:r>
            <a:endParaRPr sz="1600" dirty="0"/>
          </a:p>
        </p:txBody>
      </p:sp>
      <p:cxnSp>
        <p:nvCxnSpPr>
          <p:cNvPr id="187" name="Google Shape;187;p2"/>
          <p:cNvCxnSpPr/>
          <p:nvPr/>
        </p:nvCxnSpPr>
        <p:spPr>
          <a:xfrm>
            <a:off x="517853" y="1088522"/>
            <a:ext cx="3123358" cy="664535"/>
          </a:xfrm>
          <a:prstGeom prst="bentConnector3">
            <a:avLst>
              <a:gd name="adj1" fmla="val 77310"/>
            </a:avLst>
          </a:prstGeom>
          <a:noFill/>
          <a:ln w="19050" cap="flat" cmpd="sng">
            <a:solidFill>
              <a:srgbClr val="CD1F69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188" name="Google Shape;188;p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0576" y="1029998"/>
            <a:ext cx="3745543" cy="413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85;p2"/>
          <p:cNvSpPr txBox="1"/>
          <p:nvPr/>
        </p:nvSpPr>
        <p:spPr>
          <a:xfrm>
            <a:off x="6893378" y="2915510"/>
            <a:ext cx="1807297" cy="104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>
              <a:lnSpc>
                <a:spcPts val="1300"/>
              </a:lnSpc>
            </a:pPr>
            <a:r>
              <a:rPr lang="es-MX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“Abrazar </a:t>
            </a:r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en la Caridad a las personas mayores más pobres y desvalidas, siendo presencia viva de Jesucristo y su Iglesia en la sociedad</a:t>
            </a:r>
            <a:r>
              <a:rPr lang="es-MX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endParaRPr lang="es-MX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86;p2"/>
          <p:cNvSpPr txBox="1"/>
          <p:nvPr/>
        </p:nvSpPr>
        <p:spPr>
          <a:xfrm>
            <a:off x="6907954" y="2559284"/>
            <a:ext cx="892515" cy="29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3200"/>
            </a:pPr>
            <a:r>
              <a:rPr lang="en-US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VISIÓN</a:t>
            </a:r>
            <a:endParaRPr sz="1600" dirty="0"/>
          </a:p>
        </p:txBody>
      </p:sp>
      <p:sp>
        <p:nvSpPr>
          <p:cNvPr id="14" name="Google Shape;185;p2"/>
          <p:cNvSpPr txBox="1"/>
          <p:nvPr/>
        </p:nvSpPr>
        <p:spPr>
          <a:xfrm>
            <a:off x="495132" y="4095024"/>
            <a:ext cx="2213762" cy="712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>
              <a:lnSpc>
                <a:spcPts val="1300"/>
              </a:lnSpc>
            </a:pPr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"Acompañar desde el amor a las personas mayores más pobres y desvalidas hasta su Encuentro con el Señor</a:t>
            </a:r>
            <a:r>
              <a:rPr lang="es-MX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  <a:endParaRPr lang="es-MX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" name="Google Shape;186;p2"/>
          <p:cNvSpPr txBox="1"/>
          <p:nvPr/>
        </p:nvSpPr>
        <p:spPr>
          <a:xfrm>
            <a:off x="509708" y="3738798"/>
            <a:ext cx="1251044" cy="29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3200"/>
            </a:pPr>
            <a:r>
              <a:rPr lang="en-US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PROPÓSITO</a:t>
            </a:r>
            <a:endParaRPr sz="1600" dirty="0"/>
          </a:p>
        </p:txBody>
      </p:sp>
      <p:cxnSp>
        <p:nvCxnSpPr>
          <p:cNvPr id="16" name="Google Shape;187;p2"/>
          <p:cNvCxnSpPr/>
          <p:nvPr/>
        </p:nvCxnSpPr>
        <p:spPr>
          <a:xfrm flipV="1">
            <a:off x="1711931" y="3488780"/>
            <a:ext cx="1448065" cy="39619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D1F69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3"/>
          <p:cNvSpPr/>
          <p:nvPr/>
        </p:nvSpPr>
        <p:spPr>
          <a:xfrm>
            <a:off x="794" y="50"/>
            <a:ext cx="9142413" cy="1196948"/>
          </a:xfrm>
          <a:prstGeom prst="rect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1400"/>
            </a:pPr>
            <a:endParaRPr sz="350">
              <a:solidFill>
                <a:schemeClr val="lt1"/>
              </a:solidFill>
            </a:endParaRPr>
          </a:p>
        </p:txBody>
      </p:sp>
      <p:sp>
        <p:nvSpPr>
          <p:cNvPr id="588" name="Google Shape;588;p13"/>
          <p:cNvSpPr txBox="1"/>
          <p:nvPr/>
        </p:nvSpPr>
        <p:spPr>
          <a:xfrm>
            <a:off x="437916" y="461519"/>
            <a:ext cx="7771207" cy="544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>
              <a:lnSpc>
                <a:spcPct val="90000"/>
              </a:lnSpc>
              <a:buSzPts val="4800"/>
            </a:pP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3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vejez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Chile</a:t>
            </a:r>
          </a:p>
        </p:txBody>
      </p:sp>
      <p:sp>
        <p:nvSpPr>
          <p:cNvPr id="589" name="Google Shape;589;p13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367;g39943a5af4b_0_260" descr="https://lh7-rt.googleusercontent.com/slidesz/AGV_vUed9RfGSk-Yudu1QIPKSJ0RDuo7EUyUZnoT9As_qolys5uWzbZDAGYXLfTWH9G44yGjkOerOJa9mCvQFOiakL6wttdfFBVvX-L9Xr10fNVWDr03gGA0mmGL98m-yXZPlghNTqTuX0IVTQDVoJFt5A=s2048?key=qmvBCQPsHHgq5PlroqFwKyNc"/>
          <p:cNvPicPr preferRelativeResize="0"/>
          <p:nvPr/>
        </p:nvPicPr>
        <p:blipFill rotWithShape="1">
          <a:blip r:embed="rId4">
            <a:alphaModFix/>
          </a:blip>
          <a:srcRect l="42604"/>
          <a:stretch/>
        </p:blipFill>
        <p:spPr>
          <a:xfrm flipH="1">
            <a:off x="2561688" y="1190182"/>
            <a:ext cx="4020624" cy="395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527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371;g39943a5af4b_0_260"/>
          <p:cNvSpPr/>
          <p:nvPr/>
        </p:nvSpPr>
        <p:spPr>
          <a:xfrm>
            <a:off x="97022" y="2613870"/>
            <a:ext cx="2368438" cy="1134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22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Año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2022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CC2B6A"/>
                </a:solidFill>
                <a:latin typeface="Calibri"/>
                <a:ea typeface="Calibri"/>
                <a:cs typeface="Calibri"/>
                <a:sym typeface="Calibri"/>
              </a:rPr>
              <a:t>3.598.605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2200" b="1" i="0" u="none" strike="noStrike" cap="none" dirty="0" err="1">
                <a:solidFill>
                  <a:srgbClr val="CC2B6A"/>
                </a:solidFill>
                <a:latin typeface="Calibri"/>
                <a:ea typeface="Calibri"/>
                <a:cs typeface="Calibri"/>
                <a:sym typeface="Calibri"/>
              </a:rPr>
              <a:t>Adultos</a:t>
            </a:r>
            <a:r>
              <a:rPr lang="en-US" sz="2200" b="1" i="0" u="none" strike="noStrike" cap="none" dirty="0">
                <a:solidFill>
                  <a:srgbClr val="CC2B6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rgbClr val="CC2B6A"/>
                </a:solidFill>
                <a:latin typeface="Calibri"/>
                <a:ea typeface="Calibri"/>
                <a:cs typeface="Calibri"/>
                <a:sym typeface="Calibri"/>
              </a:rPr>
              <a:t>Mayores</a:t>
            </a:r>
            <a:endParaRPr sz="22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8" name="Google Shape;375;g39943a5af4b_0_260"/>
          <p:cNvSpPr txBox="1"/>
          <p:nvPr/>
        </p:nvSpPr>
        <p:spPr>
          <a:xfrm>
            <a:off x="725367" y="4674870"/>
            <a:ext cx="1836322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Fuente: 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Casen 2022</a:t>
            </a:r>
            <a:endParaRPr sz="1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52683" y="3748088"/>
            <a:ext cx="185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de cada 5 chilenos es adulto mayor</a:t>
            </a:r>
            <a:endParaRPr lang="es-C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Google Shape;371;g39943a5af4b_0_260"/>
          <p:cNvSpPr/>
          <p:nvPr/>
        </p:nvSpPr>
        <p:spPr>
          <a:xfrm>
            <a:off x="6678540" y="1551833"/>
            <a:ext cx="2368438" cy="1134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22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Año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2050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CC2B6A"/>
                </a:solidFill>
                <a:latin typeface="Calibri"/>
                <a:ea typeface="Calibri"/>
                <a:cs typeface="Calibri"/>
                <a:sym typeface="Calibri"/>
              </a:rPr>
              <a:t>3.598.605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2200" b="1" i="0" u="none" strike="noStrike" cap="none" dirty="0" err="1">
                <a:solidFill>
                  <a:srgbClr val="CC2B6A"/>
                </a:solidFill>
                <a:latin typeface="Calibri"/>
                <a:ea typeface="Calibri"/>
                <a:cs typeface="Calibri"/>
                <a:sym typeface="Calibri"/>
              </a:rPr>
              <a:t>Adultos</a:t>
            </a:r>
            <a:r>
              <a:rPr lang="en-US" sz="2200" b="1" i="0" u="none" strike="noStrike" cap="none" dirty="0">
                <a:solidFill>
                  <a:srgbClr val="CC2B6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rgbClr val="CC2B6A"/>
                </a:solidFill>
                <a:latin typeface="Calibri"/>
                <a:ea typeface="Calibri"/>
                <a:cs typeface="Calibri"/>
                <a:sym typeface="Calibri"/>
              </a:rPr>
              <a:t>Mayores</a:t>
            </a:r>
            <a:endParaRPr sz="22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80" name="CuadroTexto 79"/>
          <p:cNvSpPr txBox="1"/>
          <p:nvPr/>
        </p:nvSpPr>
        <p:spPr>
          <a:xfrm>
            <a:off x="6934201" y="2686051"/>
            <a:ext cx="185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de cada 5 chilenos es adulto mayor</a:t>
            </a:r>
            <a:endParaRPr lang="es-C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991" y="3416410"/>
            <a:ext cx="903537" cy="5761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67" y="1882683"/>
            <a:ext cx="1383268" cy="54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52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517;g32cbc835b09_0_308"/>
          <p:cNvSpPr txBox="1"/>
          <p:nvPr/>
        </p:nvSpPr>
        <p:spPr>
          <a:xfrm>
            <a:off x="682643" y="338119"/>
            <a:ext cx="7968951" cy="1043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>
              <a:lnSpc>
                <a:spcPct val="90000"/>
              </a:lnSpc>
              <a:buSzPts val="6000"/>
            </a:pPr>
            <a:r>
              <a:rPr lang="es-MX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Baja disponibilidad de camas en Chile para personas mayores vulnerables</a:t>
            </a:r>
          </a:p>
        </p:txBody>
      </p:sp>
      <p:sp>
        <p:nvSpPr>
          <p:cNvPr id="15" name="Google Shape;518;g32cbc835b09_0_308"/>
          <p:cNvSpPr/>
          <p:nvPr/>
        </p:nvSpPr>
        <p:spPr>
          <a:xfrm>
            <a:off x="-167426" y="4983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6" y="1735667"/>
            <a:ext cx="7198006" cy="1965314"/>
          </a:xfrm>
          <a:prstGeom prst="rect">
            <a:avLst/>
          </a:prstGeom>
        </p:spPr>
      </p:pic>
      <p:sp>
        <p:nvSpPr>
          <p:cNvPr id="18" name="Google Shape;391;g39943a5af4b_0_272"/>
          <p:cNvSpPr txBox="1"/>
          <p:nvPr/>
        </p:nvSpPr>
        <p:spPr>
          <a:xfrm>
            <a:off x="2983520" y="2287457"/>
            <a:ext cx="127415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 5.9% de las personas </a:t>
            </a:r>
            <a:r>
              <a:rPr lang="en-US" sz="1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mayores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viven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situación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pobreza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extrema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pobreza</a:t>
            </a:r>
            <a:endParaRPr sz="1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392;g39943a5af4b_0_272"/>
          <p:cNvSpPr txBox="1"/>
          <p:nvPr/>
        </p:nvSpPr>
        <p:spPr>
          <a:xfrm>
            <a:off x="1112068" y="2180636"/>
            <a:ext cx="1464446" cy="1223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05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Un 67% de las personas </a:t>
            </a:r>
            <a:r>
              <a:rPr lang="en-US" sz="1050" b="1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mayores</a:t>
            </a:r>
            <a:r>
              <a:rPr lang="en-US" sz="105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1050" b="1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sobre</a:t>
            </a:r>
            <a:r>
              <a:rPr lang="en-US" sz="105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1050" b="1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los</a:t>
            </a:r>
            <a:r>
              <a:rPr lang="en-US" sz="105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80 </a:t>
            </a:r>
            <a:r>
              <a:rPr lang="en-US" sz="1050" b="1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años</a:t>
            </a:r>
            <a:r>
              <a:rPr lang="en-US" sz="105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de </a:t>
            </a:r>
            <a:r>
              <a:rPr lang="en-US" sz="1050" b="1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edad</a:t>
            </a:r>
            <a:r>
              <a:rPr lang="en-US" sz="105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son </a:t>
            </a:r>
            <a:r>
              <a:rPr lang="en-US" sz="1050" b="1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dependientes</a:t>
            </a:r>
            <a:r>
              <a:rPr lang="en-US" sz="105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1050" b="1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en</a:t>
            </a:r>
            <a:r>
              <a:rPr lang="en-US" sz="105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1050" b="1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su</a:t>
            </a:r>
            <a:endParaRPr sz="105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050" b="1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cuidado</a:t>
            </a:r>
            <a:r>
              <a:rPr lang="en-US" sz="105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en-US" sz="105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endParaRPr sz="105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Google Shape;393;g39943a5af4b_0_272"/>
          <p:cNvSpPr txBox="1"/>
          <p:nvPr/>
        </p:nvSpPr>
        <p:spPr>
          <a:xfrm>
            <a:off x="6492911" y="2287457"/>
            <a:ext cx="124114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Desde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2020 </a:t>
            </a:r>
            <a:endParaRPr lang="en-US" sz="1000" b="1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US" sz="1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han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cerrado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000" b="1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000" b="1" dirty="0" smtClean="0"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1000" b="1" dirty="0" err="1" smtClean="0"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lang="en-US" sz="1000" b="1" dirty="0" smtClean="0">
                <a:latin typeface="Calibri"/>
                <a:ea typeface="Calibri"/>
                <a:cs typeface="Calibri"/>
                <a:sym typeface="Calibri"/>
              </a:rPr>
              <a:t> de 750 camas</a:t>
            </a:r>
            <a:endParaRPr sz="1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94;g39943a5af4b_0_272"/>
          <p:cNvSpPr txBox="1"/>
          <p:nvPr/>
        </p:nvSpPr>
        <p:spPr>
          <a:xfrm>
            <a:off x="4740310" y="2250129"/>
            <a:ext cx="126996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en-US" sz="1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este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segmento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Chile solo </a:t>
            </a:r>
            <a:r>
              <a:rPr lang="en-US" sz="1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cuenta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con 9.336 camas </a:t>
            </a:r>
            <a:r>
              <a:rPr lang="en-US" sz="1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autorizadas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sin fines de </a:t>
            </a:r>
            <a:r>
              <a:rPr lang="en-US" sz="1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lucro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catastro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2021)</a:t>
            </a:r>
            <a:endParaRPr sz="1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22" name="Google Shape;383;g39943a5af4b_0_2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6275491" y="3508044"/>
            <a:ext cx="257068" cy="3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83;g39943a5af4b_0_2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7581927" y="3520018"/>
            <a:ext cx="257068" cy="3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384;g39943a5af4b_0_272"/>
          <p:cNvSpPr txBox="1"/>
          <p:nvPr/>
        </p:nvSpPr>
        <p:spPr>
          <a:xfrm>
            <a:off x="5706364" y="3848179"/>
            <a:ext cx="139532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NECESIDAD</a:t>
            </a:r>
            <a:endParaRPr sz="1600" b="0" i="0" u="none" strike="noStrike" cap="none" dirty="0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DE CAMAS</a:t>
            </a:r>
            <a:endParaRPr sz="1600" b="0" i="0" u="none" strike="noStrike" cap="none" dirty="0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86;g39943a5af4b_0_272"/>
          <p:cNvSpPr txBox="1"/>
          <p:nvPr/>
        </p:nvSpPr>
        <p:spPr>
          <a:xfrm>
            <a:off x="6930890" y="3829319"/>
            <a:ext cx="15210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COSTO </a:t>
            </a:r>
            <a:r>
              <a:rPr lang="en-US" sz="1800" b="1" i="0" u="none" strike="noStrike" cap="none" dirty="0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DE OPERACIÓN</a:t>
            </a:r>
            <a:endParaRPr sz="1800" b="0" i="0" u="none" strike="noStrike" cap="none" dirty="0">
              <a:solidFill>
                <a:srgbClr val="CD1F69"/>
              </a:solidFill>
              <a:sym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0" y="1735667"/>
            <a:ext cx="709648" cy="7079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461" y="2978093"/>
            <a:ext cx="1254218" cy="622110"/>
          </a:xfrm>
          <a:prstGeom prst="rect">
            <a:avLst/>
          </a:prstGeom>
        </p:spPr>
      </p:pic>
      <p:sp>
        <p:nvSpPr>
          <p:cNvPr id="28" name="Google Shape;385;g39943a5af4b_0_272"/>
          <p:cNvSpPr txBox="1"/>
          <p:nvPr/>
        </p:nvSpPr>
        <p:spPr>
          <a:xfrm>
            <a:off x="226616" y="4663104"/>
            <a:ext cx="469979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9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Fuente: </a:t>
            </a:r>
            <a:r>
              <a:rPr lang="en-US" sz="9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Observatorio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envejecimiento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Universidad </a:t>
            </a:r>
            <a:r>
              <a:rPr lang="en-US" sz="9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Católica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lang="en-US" sz="9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Confuturo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9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Catastro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Senama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2021</a:t>
            </a:r>
            <a:endParaRPr sz="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480" y="1602174"/>
            <a:ext cx="548846" cy="3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8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495112" y="1100790"/>
            <a:ext cx="8340278" cy="3603751"/>
            <a:chOff x="1292395" y="2350735"/>
            <a:chExt cx="15774012" cy="6815794"/>
          </a:xfrm>
        </p:grpSpPr>
        <p:grpSp>
          <p:nvGrpSpPr>
            <p:cNvPr id="6" name="Google Shape;442;p39"/>
            <p:cNvGrpSpPr/>
            <p:nvPr/>
          </p:nvGrpSpPr>
          <p:grpSpPr>
            <a:xfrm>
              <a:off x="11820963" y="6019064"/>
              <a:ext cx="1691117" cy="1623390"/>
              <a:chOff x="12445931" y="5847993"/>
              <a:chExt cx="1866900" cy="1792133"/>
            </a:xfrm>
          </p:grpSpPr>
          <p:sp>
            <p:nvSpPr>
              <p:cNvPr id="37" name="Google Shape;443;p39"/>
              <p:cNvSpPr/>
              <p:nvPr/>
            </p:nvSpPr>
            <p:spPr>
              <a:xfrm>
                <a:off x="12445931" y="5847993"/>
                <a:ext cx="1866900" cy="1792133"/>
              </a:xfrm>
              <a:prstGeom prst="ellipse">
                <a:avLst/>
              </a:prstGeom>
              <a:solidFill>
                <a:srgbClr val="AB15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endParaRPr sz="2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44;p39"/>
              <p:cNvSpPr txBox="1"/>
              <p:nvPr/>
            </p:nvSpPr>
            <p:spPr>
              <a:xfrm>
                <a:off x="12491096" y="6303651"/>
                <a:ext cx="1724969" cy="835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ctr">
                  <a:buSzPts val="4800"/>
                </a:pPr>
                <a:r>
                  <a:rPr lang="en-US" sz="2000" b="1" dirty="0">
                    <a:solidFill>
                      <a:schemeClr val="lt1"/>
                    </a:solidFill>
                  </a:rPr>
                  <a:t>+370</a:t>
                </a:r>
              </a:p>
            </p:txBody>
          </p:sp>
        </p:grpSp>
        <p:grpSp>
          <p:nvGrpSpPr>
            <p:cNvPr id="7" name="Google Shape;445;p39"/>
            <p:cNvGrpSpPr/>
            <p:nvPr/>
          </p:nvGrpSpPr>
          <p:grpSpPr>
            <a:xfrm>
              <a:off x="9492307" y="7833944"/>
              <a:ext cx="1449701" cy="1332585"/>
              <a:chOff x="11374700" y="7585906"/>
              <a:chExt cx="1449701" cy="1332585"/>
            </a:xfrm>
          </p:grpSpPr>
          <p:sp>
            <p:nvSpPr>
              <p:cNvPr id="35" name="Google Shape;446;p39"/>
              <p:cNvSpPr/>
              <p:nvPr/>
            </p:nvSpPr>
            <p:spPr>
              <a:xfrm>
                <a:off x="11374700" y="7585906"/>
                <a:ext cx="1449701" cy="1332585"/>
              </a:xfrm>
              <a:prstGeom prst="ellipse">
                <a:avLst/>
              </a:prstGeom>
              <a:solidFill>
                <a:srgbClr val="CD1F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endParaRPr sz="2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47;p39"/>
              <p:cNvSpPr txBox="1"/>
              <p:nvPr/>
            </p:nvSpPr>
            <p:spPr>
              <a:xfrm>
                <a:off x="11411130" y="7930069"/>
                <a:ext cx="1372105" cy="6984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1800" b="1" i="0" u="none" strike="noStrike" cap="none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+364</a:t>
                </a:r>
                <a:endParaRPr sz="1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Google Shape;448;p39"/>
            <p:cNvSpPr txBox="1"/>
            <p:nvPr/>
          </p:nvSpPr>
          <p:spPr>
            <a:xfrm>
              <a:off x="13882701" y="6501332"/>
              <a:ext cx="3045817" cy="9894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NECESITAMOS 4 NUEVOS HOGARES</a:t>
              </a:r>
              <a:endParaRPr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449;p39"/>
            <p:cNvSpPr txBox="1"/>
            <p:nvPr/>
          </p:nvSpPr>
          <p:spPr>
            <a:xfrm>
              <a:off x="10942003" y="8269398"/>
              <a:ext cx="5289601" cy="5820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1400" b="1" dirty="0">
                  <a:latin typeface="Calibri"/>
                  <a:ea typeface="Calibri"/>
                  <a:cs typeface="Calibri"/>
                  <a:sym typeface="Calibri"/>
                </a:rPr>
                <a:t>AMPLIACIONES EN </a:t>
              </a:r>
              <a:r>
                <a:rPr lang="en-US" sz="1400" b="1" dirty="0" smtClean="0">
                  <a:latin typeface="Calibri"/>
                  <a:ea typeface="Calibri"/>
                  <a:cs typeface="Calibri"/>
                  <a:sym typeface="Calibri"/>
                </a:rPr>
                <a:t>11 </a:t>
              </a:r>
              <a:r>
                <a:rPr lang="en-US" sz="1400" b="1" dirty="0">
                  <a:latin typeface="Calibri"/>
                  <a:ea typeface="Calibri"/>
                  <a:cs typeface="Calibri"/>
                  <a:sym typeface="Calibri"/>
                </a:rPr>
                <a:t>HOGARES</a:t>
              </a:r>
              <a:endParaRPr sz="1400" b="0" i="0" u="none" strike="noStrike" cap="none" dirty="0">
                <a:solidFill>
                  <a:srgbClr val="000000"/>
                </a:solidFill>
                <a:sym typeface="Arial"/>
              </a:endParaRPr>
            </a:p>
          </p:txBody>
        </p:sp>
        <p:grpSp>
          <p:nvGrpSpPr>
            <p:cNvPr id="10" name="Google Shape;451;p39"/>
            <p:cNvGrpSpPr/>
            <p:nvPr/>
          </p:nvGrpSpPr>
          <p:grpSpPr>
            <a:xfrm>
              <a:off x="1292395" y="2350735"/>
              <a:ext cx="15774012" cy="6331546"/>
              <a:chOff x="652315" y="2518199"/>
              <a:chExt cx="15774012" cy="6331546"/>
            </a:xfrm>
          </p:grpSpPr>
          <p:grpSp>
            <p:nvGrpSpPr>
              <p:cNvPr id="11" name="Google Shape;452;p39"/>
              <p:cNvGrpSpPr/>
              <p:nvPr/>
            </p:nvGrpSpPr>
            <p:grpSpPr>
              <a:xfrm>
                <a:off x="652315" y="2518199"/>
                <a:ext cx="14522295" cy="6331546"/>
                <a:chOff x="644873" y="1649796"/>
                <a:chExt cx="16517521" cy="7201440"/>
              </a:xfrm>
            </p:grpSpPr>
            <p:sp>
              <p:nvSpPr>
                <p:cNvPr id="21" name="Google Shape;453;p39"/>
                <p:cNvSpPr/>
                <p:nvPr/>
              </p:nvSpPr>
              <p:spPr>
                <a:xfrm rot="-1862202">
                  <a:off x="1544463" y="6447721"/>
                  <a:ext cx="3387726" cy="1237640"/>
                </a:xfrm>
                <a:prstGeom prst="rect">
                  <a:avLst/>
                </a:prstGeom>
                <a:solidFill>
                  <a:srgbClr val="FFD5AB"/>
                </a:solidFill>
                <a:ln w="25400" cap="flat" cmpd="sng">
                  <a:solidFill>
                    <a:srgbClr val="FFD5A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454;p39"/>
                <p:cNvSpPr/>
                <p:nvPr/>
              </p:nvSpPr>
              <p:spPr>
                <a:xfrm>
                  <a:off x="724360" y="7155786"/>
                  <a:ext cx="1733550" cy="1695450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455;p39"/>
                <p:cNvSpPr/>
                <p:nvPr/>
              </p:nvSpPr>
              <p:spPr>
                <a:xfrm rot="546770">
                  <a:off x="4687167" y="5655514"/>
                  <a:ext cx="3054717" cy="1342283"/>
                </a:xfrm>
                <a:prstGeom prst="rect">
                  <a:avLst/>
                </a:prstGeom>
                <a:solidFill>
                  <a:srgbClr val="FFB7B7"/>
                </a:solidFill>
                <a:ln w="25400" cap="flat" cmpd="sng">
                  <a:solidFill>
                    <a:srgbClr val="FFB7B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456;p39"/>
                <p:cNvSpPr/>
                <p:nvPr/>
              </p:nvSpPr>
              <p:spPr>
                <a:xfrm rot="-161787">
                  <a:off x="3997851" y="5420929"/>
                  <a:ext cx="1733550" cy="1695450"/>
                </a:xfrm>
                <a:prstGeom prst="ellipse">
                  <a:avLst/>
                </a:prstGeom>
                <a:solidFill>
                  <a:srgbClr val="AC103D"/>
                </a:solidFill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rgbClr val="AC103D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457;p39"/>
                <p:cNvSpPr txBox="1"/>
                <p:nvPr/>
              </p:nvSpPr>
              <p:spPr>
                <a:xfrm>
                  <a:off x="644873" y="7549638"/>
                  <a:ext cx="1785788" cy="860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</a:pPr>
                  <a:r>
                    <a:rPr lang="en-US" sz="2000" b="1" i="0" u="none" strike="noStrike" cap="none" dirty="0" smtClean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1967</a:t>
                  </a:r>
                  <a:endParaRPr sz="20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458;p39"/>
                <p:cNvSpPr/>
                <p:nvPr/>
              </p:nvSpPr>
              <p:spPr>
                <a:xfrm rot="-1549077">
                  <a:off x="7828338" y="5009379"/>
                  <a:ext cx="3042399" cy="1465055"/>
                </a:xfrm>
                <a:prstGeom prst="rect">
                  <a:avLst/>
                </a:prstGeom>
                <a:solidFill>
                  <a:srgbClr val="C7DDF1"/>
                </a:solidFill>
                <a:ln w="25400" cap="flat" cmpd="sng">
                  <a:solidFill>
                    <a:srgbClr val="C7DDF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459;p39"/>
                <p:cNvSpPr/>
                <p:nvPr/>
              </p:nvSpPr>
              <p:spPr>
                <a:xfrm>
                  <a:off x="6843758" y="5746195"/>
                  <a:ext cx="1733550" cy="1695450"/>
                </a:xfrm>
                <a:prstGeom prst="ellipse">
                  <a:avLst/>
                </a:prstGeom>
                <a:solidFill>
                  <a:srgbClr val="1F3864"/>
                </a:solidFill>
                <a:ln w="25400" cap="flat" cmpd="sng">
                  <a:solidFill>
                    <a:srgbClr val="1F386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460;p39"/>
                <p:cNvSpPr/>
                <p:nvPr/>
              </p:nvSpPr>
              <p:spPr>
                <a:xfrm rot="-787041">
                  <a:off x="10397222" y="3941465"/>
                  <a:ext cx="3042399" cy="1663638"/>
                </a:xfrm>
                <a:prstGeom prst="rect">
                  <a:avLst/>
                </a:prstGeom>
                <a:solidFill>
                  <a:srgbClr val="FE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461;p39"/>
                <p:cNvSpPr/>
                <p:nvPr/>
              </p:nvSpPr>
              <p:spPr>
                <a:xfrm>
                  <a:off x="9652706" y="4196281"/>
                  <a:ext cx="1733550" cy="16954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462;p39"/>
                <p:cNvSpPr/>
                <p:nvPr/>
              </p:nvSpPr>
              <p:spPr>
                <a:xfrm rot="-2185049">
                  <a:off x="13281344" y="2685916"/>
                  <a:ext cx="3042399" cy="1663638"/>
                </a:xfrm>
                <a:prstGeom prst="rect">
                  <a:avLst/>
                </a:prstGeom>
                <a:solidFill>
                  <a:srgbClr val="DBC1F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463;p39"/>
                <p:cNvSpPr/>
                <p:nvPr/>
              </p:nvSpPr>
              <p:spPr>
                <a:xfrm rot="-1280836">
                  <a:off x="12605453" y="3616593"/>
                  <a:ext cx="1733550" cy="1695450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464;p39"/>
                <p:cNvSpPr/>
                <p:nvPr/>
              </p:nvSpPr>
              <p:spPr>
                <a:xfrm>
                  <a:off x="15316386" y="1649796"/>
                  <a:ext cx="1733550" cy="1695450"/>
                </a:xfrm>
                <a:prstGeom prst="ellipse">
                  <a:avLst/>
                </a:prstGeom>
                <a:solidFill>
                  <a:srgbClr val="AB15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465;p39"/>
                <p:cNvSpPr txBox="1"/>
                <p:nvPr/>
              </p:nvSpPr>
              <p:spPr>
                <a:xfrm>
                  <a:off x="9594557" y="4555911"/>
                  <a:ext cx="1950375" cy="860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</a:pPr>
                  <a:r>
                    <a:rPr lang="en-US" sz="2000" b="1" i="0" u="none" strike="noStrike" cap="none" dirty="0" smtClean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2025</a:t>
                  </a:r>
                  <a:endParaRPr sz="20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466;p39"/>
                <p:cNvSpPr txBox="1"/>
                <p:nvPr/>
              </p:nvSpPr>
              <p:spPr>
                <a:xfrm>
                  <a:off x="15325495" y="1968197"/>
                  <a:ext cx="1836899" cy="860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</a:pPr>
                  <a:r>
                    <a:rPr lang="en-US" sz="2000" b="1" i="0" u="none" strike="noStrike" cap="none" dirty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2030</a:t>
                  </a:r>
                  <a:endParaRPr sz="20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2" name="Google Shape;467;p39"/>
              <p:cNvCxnSpPr/>
              <p:nvPr/>
            </p:nvCxnSpPr>
            <p:spPr>
              <a:xfrm rot="10800000">
                <a:off x="1490408" y="4733070"/>
                <a:ext cx="0" cy="2981828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oval" w="med" len="med"/>
              </a:ln>
            </p:spPr>
          </p:cxnSp>
          <p:cxnSp>
            <p:nvCxnSpPr>
              <p:cNvPr id="13" name="Google Shape;468;p39"/>
              <p:cNvCxnSpPr>
                <a:stCxn id="29" idx="0"/>
              </p:cNvCxnSpPr>
              <p:nvPr/>
            </p:nvCxnSpPr>
            <p:spPr>
              <a:xfrm rot="10800000">
                <a:off x="9298424" y="2734783"/>
                <a:ext cx="35700" cy="20223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A86E8"/>
                </a:solidFill>
                <a:prstDash val="solid"/>
                <a:round/>
                <a:headEnd type="none" w="sm" len="sm"/>
                <a:tailEnd type="oval" w="med" len="med"/>
              </a:ln>
            </p:spPr>
          </p:cxnSp>
          <p:cxnSp>
            <p:nvCxnSpPr>
              <p:cNvPr id="14" name="Google Shape;469;p39"/>
              <p:cNvCxnSpPr/>
              <p:nvPr/>
            </p:nvCxnSpPr>
            <p:spPr>
              <a:xfrm>
                <a:off x="14401795" y="3653608"/>
                <a:ext cx="0" cy="1825955"/>
              </a:xfrm>
              <a:prstGeom prst="straightConnector1">
                <a:avLst/>
              </a:prstGeom>
              <a:noFill/>
              <a:ln w="28575" cap="flat" cmpd="sng">
                <a:solidFill>
                  <a:srgbClr val="AB153F"/>
                </a:solidFill>
                <a:prstDash val="solid"/>
                <a:round/>
                <a:headEnd type="none" w="sm" len="sm"/>
                <a:tailEnd type="oval" w="med" len="med"/>
              </a:ln>
            </p:spPr>
          </p:cxnSp>
          <p:sp>
            <p:nvSpPr>
              <p:cNvPr id="15" name="Google Shape;470;p39"/>
              <p:cNvSpPr txBox="1"/>
              <p:nvPr/>
            </p:nvSpPr>
            <p:spPr>
              <a:xfrm>
                <a:off x="14561935" y="4911122"/>
                <a:ext cx="1864392" cy="8730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2400" b="1" i="0" u="none" strike="noStrike" cap="none" dirty="0">
                    <a:solidFill>
                      <a:srgbClr val="AC103D"/>
                    </a:solidFill>
                    <a:latin typeface="Arial"/>
                    <a:ea typeface="Arial"/>
                    <a:cs typeface="Arial"/>
                    <a:sym typeface="Arial"/>
                  </a:rPr>
                  <a:t>3.054</a:t>
                </a:r>
                <a:endParaRPr sz="2400" b="0" i="0" u="none" strike="noStrike" cap="none" dirty="0">
                  <a:solidFill>
                    <a:srgbClr val="AC103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71;p39"/>
              <p:cNvSpPr txBox="1"/>
              <p:nvPr/>
            </p:nvSpPr>
            <p:spPr>
              <a:xfrm>
                <a:off x="9463576" y="3257210"/>
                <a:ext cx="1676701" cy="8730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2400" b="1" i="0" u="none" strike="noStrike" cap="none" dirty="0" smtClean="0">
                    <a:solidFill>
                      <a:srgbClr val="AC103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2.226</a:t>
                </a:r>
                <a:endParaRPr sz="2400" b="0" i="0" u="none" strike="noStrike" cap="none" dirty="0">
                  <a:solidFill>
                    <a:srgbClr val="AC103D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472;p39"/>
              <p:cNvSpPr txBox="1"/>
              <p:nvPr/>
            </p:nvSpPr>
            <p:spPr>
              <a:xfrm>
                <a:off x="1655995" y="5249872"/>
                <a:ext cx="949675" cy="8730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2400" b="1" i="0" u="none" strike="noStrike" cap="none" dirty="0">
                    <a:solidFill>
                      <a:srgbClr val="AC103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40</a:t>
                </a:r>
                <a:endParaRPr sz="2400" b="0" i="0" u="none" strike="noStrike" cap="none" dirty="0">
                  <a:solidFill>
                    <a:srgbClr val="AC103D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" name="Google Shape;473;p3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711628" y="4558000"/>
                <a:ext cx="1128897" cy="7046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474;p3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9535461" y="2523368"/>
                <a:ext cx="1128897" cy="7046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475;p3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4616706" y="4152216"/>
                <a:ext cx="1128897" cy="7046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9" name="Google Shape;547;g312b5597e83_0_0"/>
          <p:cNvSpPr txBox="1"/>
          <p:nvPr/>
        </p:nvSpPr>
        <p:spPr>
          <a:xfrm>
            <a:off x="544531" y="325584"/>
            <a:ext cx="8290859" cy="60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>
              <a:lnSpc>
                <a:spcPct val="90000"/>
              </a:lnSpc>
              <a:buSzPts val="5400"/>
            </a:pPr>
            <a:r>
              <a:rPr lang="es-MX" sz="4000" b="1" dirty="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Desafío al 2030: crecimiento en camas</a:t>
            </a:r>
          </a:p>
        </p:txBody>
      </p:sp>
      <p:sp>
        <p:nvSpPr>
          <p:cNvPr id="40" name="Google Shape;548;g312b5597e83_0_0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549;g312b5597e83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6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547;g312b5597e83_0_0"/>
          <p:cNvSpPr txBox="1"/>
          <p:nvPr/>
        </p:nvSpPr>
        <p:spPr>
          <a:xfrm>
            <a:off x="544531" y="387032"/>
            <a:ext cx="8290859" cy="66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/>
            <a:r>
              <a:rPr lang="es-ES" sz="4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Impacto Social para la Sostenibilidad</a:t>
            </a:r>
            <a:endParaRPr lang="es-ES" sz="40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548;g312b5597e83_0_0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" name="Grupo 41"/>
          <p:cNvGrpSpPr/>
          <p:nvPr/>
        </p:nvGrpSpPr>
        <p:grpSpPr>
          <a:xfrm>
            <a:off x="596841" y="1259192"/>
            <a:ext cx="7733731" cy="3398281"/>
            <a:chOff x="885599" y="1283256"/>
            <a:chExt cx="7733731" cy="3398281"/>
          </a:xfrm>
        </p:grpSpPr>
        <p:sp>
          <p:nvSpPr>
            <p:cNvPr id="43" name="Rectángulo redondeado 42"/>
            <p:cNvSpPr/>
            <p:nvPr/>
          </p:nvSpPr>
          <p:spPr>
            <a:xfrm>
              <a:off x="2916124" y="1283256"/>
              <a:ext cx="3136605" cy="654049"/>
            </a:xfrm>
            <a:prstGeom prst="roundRect">
              <a:avLst>
                <a:gd name="adj" fmla="val 50000"/>
              </a:avLst>
            </a:prstGeom>
            <a:solidFill>
              <a:srgbClr val="8B244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Impacto Social</a:t>
              </a:r>
            </a:p>
          </p:txBody>
        </p:sp>
        <p:cxnSp>
          <p:nvCxnSpPr>
            <p:cNvPr id="44" name="Conector angular 43"/>
            <p:cNvCxnSpPr>
              <a:stCxn id="43" idx="1"/>
            </p:cNvCxnSpPr>
            <p:nvPr/>
          </p:nvCxnSpPr>
          <p:spPr>
            <a:xfrm rot="10800000" flipV="1">
              <a:off x="2072940" y="1610280"/>
              <a:ext cx="843184" cy="1456769"/>
            </a:xfrm>
            <a:prstGeom prst="bentConnector2">
              <a:avLst/>
            </a:prstGeom>
            <a:ln w="19050">
              <a:solidFill>
                <a:srgbClr val="AC103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ángulo redondeado 44"/>
            <p:cNvSpPr/>
            <p:nvPr/>
          </p:nvSpPr>
          <p:spPr>
            <a:xfrm>
              <a:off x="885599" y="2140772"/>
              <a:ext cx="2374682" cy="411386"/>
            </a:xfrm>
            <a:prstGeom prst="roundRect">
              <a:avLst>
                <a:gd name="adj" fmla="val 50000"/>
              </a:avLst>
            </a:prstGeom>
            <a:solidFill>
              <a:srgbClr val="8B244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800" b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Cuidado Directo</a:t>
              </a:r>
              <a:endParaRPr lang="es-CL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ángulo redondeado 45"/>
            <p:cNvSpPr/>
            <p:nvPr/>
          </p:nvSpPr>
          <p:spPr>
            <a:xfrm>
              <a:off x="885599" y="2812230"/>
              <a:ext cx="2374682" cy="411386"/>
            </a:xfrm>
            <a:prstGeom prst="roundRect">
              <a:avLst>
                <a:gd name="adj" fmla="val 50000"/>
              </a:avLst>
            </a:prstGeom>
            <a:solidFill>
              <a:srgbClr val="8B244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500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Proyecto Hogares</a:t>
              </a:r>
              <a:endParaRPr lang="es-CL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Rectángulo redondeado 46"/>
            <p:cNvSpPr/>
            <p:nvPr/>
          </p:nvSpPr>
          <p:spPr>
            <a:xfrm>
              <a:off x="6244648" y="3534572"/>
              <a:ext cx="2374682" cy="1146965"/>
            </a:xfrm>
            <a:prstGeom prst="roundRect">
              <a:avLst>
                <a:gd name="adj" fmla="val 12741"/>
              </a:avLst>
            </a:prstGeom>
            <a:solidFill>
              <a:srgbClr val="8B244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500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Políticas Públicas</a:t>
              </a:r>
            </a:p>
            <a:p>
              <a:pPr algn="ctr"/>
              <a:r>
                <a:rPr lang="es-CL" sz="1500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Opinión Pública</a:t>
              </a:r>
            </a:p>
            <a:p>
              <a:pPr algn="ctr"/>
              <a:r>
                <a:rPr lang="es-CL" sz="1500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Cuidados P.M.</a:t>
              </a:r>
            </a:p>
            <a:p>
              <a:pPr algn="ctr"/>
              <a:r>
                <a:rPr lang="es-CL" sz="1500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Comunidad</a:t>
              </a:r>
              <a:endParaRPr lang="es-CL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8" name="Conector angular 47"/>
            <p:cNvCxnSpPr>
              <a:stCxn id="43" idx="3"/>
              <a:endCxn id="47" idx="0"/>
            </p:cNvCxnSpPr>
            <p:nvPr/>
          </p:nvCxnSpPr>
          <p:spPr>
            <a:xfrm>
              <a:off x="6052729" y="1610281"/>
              <a:ext cx="1379260" cy="1924291"/>
            </a:xfrm>
            <a:prstGeom prst="bentConnector2">
              <a:avLst/>
            </a:prstGeom>
            <a:ln w="19050">
              <a:solidFill>
                <a:srgbClr val="AC103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ángulo redondeado 48"/>
            <p:cNvSpPr/>
            <p:nvPr/>
          </p:nvSpPr>
          <p:spPr>
            <a:xfrm>
              <a:off x="6244648" y="2197922"/>
              <a:ext cx="2374682" cy="411386"/>
            </a:xfrm>
            <a:prstGeom prst="roundRect">
              <a:avLst>
                <a:gd name="adj" fmla="val 50000"/>
              </a:avLst>
            </a:prstGeom>
            <a:solidFill>
              <a:srgbClr val="8B244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800" b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Cuidado Indirecto</a:t>
              </a:r>
              <a:endParaRPr lang="es-CL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Rectángulo redondeado 49"/>
            <p:cNvSpPr/>
            <p:nvPr/>
          </p:nvSpPr>
          <p:spPr>
            <a:xfrm>
              <a:off x="6244648" y="2869380"/>
              <a:ext cx="2374682" cy="411386"/>
            </a:xfrm>
            <a:prstGeom prst="roundRect">
              <a:avLst>
                <a:gd name="adj" fmla="val 50000"/>
              </a:avLst>
            </a:prstGeom>
            <a:solidFill>
              <a:srgbClr val="8B244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500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Incidencia</a:t>
              </a:r>
              <a:endParaRPr lang="es-CL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1" name="Google Shape;549;g312b5597e8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10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3127268" y="1172428"/>
            <a:ext cx="2886673" cy="3971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Google Shape;578;p13"/>
          <p:cNvSpPr/>
          <p:nvPr/>
        </p:nvSpPr>
        <p:spPr>
          <a:xfrm>
            <a:off x="794" y="50"/>
            <a:ext cx="9142413" cy="1196948"/>
          </a:xfrm>
          <a:prstGeom prst="rect">
            <a:avLst/>
          </a:prstGeom>
          <a:solidFill>
            <a:srgbClr val="00A0DD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1400"/>
            </a:pPr>
            <a:endParaRPr sz="350">
              <a:solidFill>
                <a:schemeClr val="lt1"/>
              </a:solidFill>
            </a:endParaRPr>
          </a:p>
        </p:txBody>
      </p:sp>
      <p:sp>
        <p:nvSpPr>
          <p:cNvPr id="6" name="Google Shape;579;p13"/>
          <p:cNvSpPr txBox="1"/>
          <p:nvPr/>
        </p:nvSpPr>
        <p:spPr>
          <a:xfrm>
            <a:off x="436961" y="342179"/>
            <a:ext cx="7771207" cy="6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/>
            <a:r>
              <a:rPr lang="es-ES" sz="359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Impacto </a:t>
            </a:r>
            <a:r>
              <a:rPr lang="es-ES" sz="3599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Directo:</a:t>
            </a:r>
            <a:r>
              <a:rPr lang="es-ES" sz="359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599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Proyecto </a:t>
            </a:r>
            <a:r>
              <a:rPr lang="es-ES" sz="359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Hogares</a:t>
            </a:r>
          </a:p>
        </p:txBody>
      </p:sp>
      <p:sp>
        <p:nvSpPr>
          <p:cNvPr id="7" name="Google Shape;580;p13"/>
          <p:cNvSpPr/>
          <p:nvPr/>
        </p:nvSpPr>
        <p:spPr>
          <a:xfrm>
            <a:off x="-319826" y="324827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106789" y="1194487"/>
            <a:ext cx="270336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AB15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Hogar Nuestra Señora </a:t>
            </a:r>
            <a:endParaRPr lang="es-ES" sz="1600" b="1" dirty="0" smtClean="0">
              <a:solidFill>
                <a:srgbClr val="AB153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 smtClean="0">
                <a:solidFill>
                  <a:srgbClr val="AB15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s-ES" sz="1600" b="1" dirty="0" err="1" smtClean="0">
                <a:solidFill>
                  <a:srgbClr val="AB15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Fátima</a:t>
            </a:r>
            <a:r>
              <a:rPr lang="es-ES" sz="1600" b="1" i="1" dirty="0" err="1" smtClean="0">
                <a:solidFill>
                  <a:srgbClr val="AC10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Curicó</a:t>
            </a:r>
            <a:endParaRPr lang="es-ES" sz="1600" b="1" i="1" dirty="0" smtClean="0">
              <a:solidFill>
                <a:srgbClr val="AC103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2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Región del Maule</a:t>
            </a:r>
            <a:endParaRPr lang="es-ES" sz="12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elaboración Comodato a suscribir con la Municipalidad</a:t>
            </a:r>
            <a:r>
              <a:rPr lang="es-ES" sz="1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Fecha estimada de término: 2027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158" y="1320344"/>
            <a:ext cx="258731" cy="151429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192364" y="1194487"/>
            <a:ext cx="293490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AB15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Hogar Nuestra Señora del Carmen </a:t>
            </a:r>
            <a:r>
              <a:rPr lang="es-ES" sz="1600" b="1" i="1" dirty="0" smtClean="0">
                <a:solidFill>
                  <a:srgbClr val="AC10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Nogales</a:t>
            </a:r>
          </a:p>
          <a:p>
            <a:r>
              <a:rPr lang="es-ES" sz="12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Región de Valparaíso</a:t>
            </a:r>
            <a:endParaRPr lang="es-ES" sz="12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Obras en construcción. Estado de avance primera etapa 81% y total 47%. En trámite recepción parcial para traslado de 28 residentes en mayo 2025</a:t>
            </a:r>
            <a:r>
              <a:rPr lang="es-ES" sz="1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Fechas estimada de término: marzo 2026</a:t>
            </a:r>
          </a:p>
        </p:txBody>
      </p:sp>
      <p:sp>
        <p:nvSpPr>
          <p:cNvPr id="19" name="Redondear rectángulo de esquina del mismo lado 18"/>
          <p:cNvSpPr/>
          <p:nvPr/>
        </p:nvSpPr>
        <p:spPr>
          <a:xfrm>
            <a:off x="186757" y="3180208"/>
            <a:ext cx="2765049" cy="1366384"/>
          </a:xfrm>
          <a:prstGeom prst="round2SameRect">
            <a:avLst>
              <a:gd name="adj1" fmla="val 12461"/>
              <a:gd name="adj2" fmla="val 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Redondear rectángulo de esquina del mismo lado 20"/>
          <p:cNvSpPr/>
          <p:nvPr/>
        </p:nvSpPr>
        <p:spPr>
          <a:xfrm>
            <a:off x="6180372" y="3238405"/>
            <a:ext cx="2765049" cy="1354677"/>
          </a:xfrm>
          <a:prstGeom prst="round2Same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511" y="2724651"/>
            <a:ext cx="909527" cy="91111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86" y="4020839"/>
            <a:ext cx="909527" cy="911114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3448907" y="1245523"/>
            <a:ext cx="240195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AB15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Hogar Jesús Crucificado</a:t>
            </a:r>
          </a:p>
          <a:p>
            <a:r>
              <a:rPr lang="es-ES" sz="1600" b="1" i="1" dirty="0" smtClean="0">
                <a:solidFill>
                  <a:srgbClr val="AC10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Independencia</a:t>
            </a:r>
          </a:p>
          <a:p>
            <a:r>
              <a:rPr lang="es-ES" sz="12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Región Metropolitana</a:t>
            </a:r>
            <a:endParaRPr lang="es-ES" sz="12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Donación de </a:t>
            </a:r>
            <a:r>
              <a:rPr lang="es-ES" sz="1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Confuturo</a:t>
            </a:r>
            <a:r>
              <a:rPr lang="es-ES" sz="1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Banco Internacional.</a:t>
            </a:r>
            <a:endParaRPr lang="es-ES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Fechas estimada de término obra: 2027</a:t>
            </a:r>
          </a:p>
        </p:txBody>
      </p:sp>
      <p:sp>
        <p:nvSpPr>
          <p:cNvPr id="20" name="Redondear rectángulo de esquina del mismo lado 19"/>
          <p:cNvSpPr/>
          <p:nvPr/>
        </p:nvSpPr>
        <p:spPr>
          <a:xfrm>
            <a:off x="3183869" y="3115325"/>
            <a:ext cx="2765049" cy="1349282"/>
          </a:xfrm>
          <a:prstGeom prst="round2Same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2" name="Conector recto 21"/>
          <p:cNvCxnSpPr/>
          <p:nvPr/>
        </p:nvCxnSpPr>
        <p:spPr>
          <a:xfrm>
            <a:off x="3127269" y="1356425"/>
            <a:ext cx="0" cy="17109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6003921" y="1356425"/>
            <a:ext cx="0" cy="17109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28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/>
          <p:cNvSpPr/>
          <p:nvPr/>
        </p:nvSpPr>
        <p:spPr>
          <a:xfrm>
            <a:off x="4393933" y="1172428"/>
            <a:ext cx="4750067" cy="3971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Google Shape;578;p13"/>
          <p:cNvSpPr/>
          <p:nvPr/>
        </p:nvSpPr>
        <p:spPr>
          <a:xfrm>
            <a:off x="794" y="50"/>
            <a:ext cx="9142413" cy="1196948"/>
          </a:xfrm>
          <a:prstGeom prst="rect">
            <a:avLst/>
          </a:prstGeom>
          <a:solidFill>
            <a:srgbClr val="00A0DD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1400"/>
            </a:pPr>
            <a:endParaRPr sz="350">
              <a:solidFill>
                <a:schemeClr val="lt1"/>
              </a:solidFill>
            </a:endParaRPr>
          </a:p>
        </p:txBody>
      </p:sp>
      <p:sp>
        <p:nvSpPr>
          <p:cNvPr id="16" name="Google Shape;579;p13"/>
          <p:cNvSpPr txBox="1"/>
          <p:nvPr/>
        </p:nvSpPr>
        <p:spPr>
          <a:xfrm>
            <a:off x="436961" y="342179"/>
            <a:ext cx="7771207" cy="6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/>
            <a:r>
              <a:rPr lang="es-ES" sz="359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Impacto </a:t>
            </a:r>
            <a:r>
              <a:rPr lang="es-ES" sz="3599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Directo:</a:t>
            </a:r>
            <a:r>
              <a:rPr lang="es-ES" sz="359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599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Proyecto </a:t>
            </a:r>
            <a:r>
              <a:rPr lang="es-ES" sz="359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Hogares</a:t>
            </a:r>
          </a:p>
        </p:txBody>
      </p:sp>
      <p:sp>
        <p:nvSpPr>
          <p:cNvPr id="17" name="Google Shape;580;p13"/>
          <p:cNvSpPr/>
          <p:nvPr/>
        </p:nvSpPr>
        <p:spPr>
          <a:xfrm>
            <a:off x="-319826" y="296691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185571" y="1245523"/>
            <a:ext cx="231944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AB15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Hogar San Judas </a:t>
            </a:r>
            <a:r>
              <a:rPr lang="es-ES" sz="1600" b="1" dirty="0" smtClean="0">
                <a:solidFill>
                  <a:srgbClr val="AB15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Tadeo </a:t>
            </a:r>
          </a:p>
          <a:p>
            <a:r>
              <a:rPr lang="es-ES" sz="1600" b="1" i="1" dirty="0" err="1" smtClean="0">
                <a:solidFill>
                  <a:srgbClr val="AC10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Malloa</a:t>
            </a:r>
            <a:endParaRPr lang="es-ES" sz="1600" b="1" i="1" dirty="0" smtClean="0">
              <a:solidFill>
                <a:srgbClr val="AC103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2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Región de O´Higgins</a:t>
            </a:r>
            <a:endParaRPr lang="es-ES" sz="12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 aprobado. </a:t>
            </a:r>
            <a:endParaRPr lang="es-ES" sz="12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Fechas </a:t>
            </a:r>
            <a:r>
              <a:rPr lang="es-E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estimada de </a:t>
            </a:r>
            <a:r>
              <a:rPr lang="es-ES" sz="1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término obra: </a:t>
            </a:r>
            <a:r>
              <a:rPr lang="es-E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2027.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148" y="1356425"/>
            <a:ext cx="258731" cy="1172477"/>
          </a:xfrm>
          <a:prstGeom prst="rect">
            <a:avLst/>
          </a:prstGeom>
        </p:spPr>
      </p:pic>
      <p:sp>
        <p:nvSpPr>
          <p:cNvPr id="6" name="Redondear rectángulo de esquina del mismo lado 5"/>
          <p:cNvSpPr/>
          <p:nvPr/>
        </p:nvSpPr>
        <p:spPr>
          <a:xfrm>
            <a:off x="874997" y="3098223"/>
            <a:ext cx="2765049" cy="1366384"/>
          </a:xfrm>
          <a:prstGeom prst="round2SameRect">
            <a:avLst>
              <a:gd name="adj1" fmla="val 12461"/>
              <a:gd name="adj2" fmla="val 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Rectángulo 24"/>
          <p:cNvSpPr/>
          <p:nvPr/>
        </p:nvSpPr>
        <p:spPr>
          <a:xfrm>
            <a:off x="5441960" y="1245523"/>
            <a:ext cx="276620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AB15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Hogar Labranza</a:t>
            </a:r>
          </a:p>
          <a:p>
            <a:r>
              <a:rPr lang="es-ES" sz="1600" b="1" i="1" dirty="0" smtClean="0">
                <a:solidFill>
                  <a:srgbClr val="AC10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Temuco</a:t>
            </a:r>
          </a:p>
          <a:p>
            <a:r>
              <a:rPr lang="es-ES" sz="12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Región de La Araucanía</a:t>
            </a:r>
            <a:endParaRPr lang="es-ES" sz="12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Anteproyecto en desarrollo, avance 30</a:t>
            </a:r>
            <a:r>
              <a:rPr lang="es-ES" sz="1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%.</a:t>
            </a:r>
            <a:endParaRPr lang="es-ES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Fechas estimada de término obra: pendiente</a:t>
            </a:r>
          </a:p>
        </p:txBody>
      </p:sp>
      <p:sp>
        <p:nvSpPr>
          <p:cNvPr id="11" name="Redondear rectángulo de esquina del mismo lado 10"/>
          <p:cNvSpPr/>
          <p:nvPr/>
        </p:nvSpPr>
        <p:spPr>
          <a:xfrm>
            <a:off x="5159897" y="3109929"/>
            <a:ext cx="2765049" cy="1354677"/>
          </a:xfrm>
          <a:prstGeom prst="round2Same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821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563;p50"/>
          <p:cNvSpPr/>
          <p:nvPr/>
        </p:nvSpPr>
        <p:spPr>
          <a:xfrm>
            <a:off x="3216832" y="2201562"/>
            <a:ext cx="2586742" cy="2458944"/>
          </a:xfrm>
          <a:prstGeom prst="roundRect">
            <a:avLst>
              <a:gd name="adj" fmla="val 10811"/>
            </a:avLst>
          </a:prstGeom>
          <a:solidFill>
            <a:schemeClr val="bg1">
              <a:lumMod val="95000"/>
            </a:schemeClr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27000" dist="127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485;g3522a828317_0_396"/>
          <p:cNvSpPr/>
          <p:nvPr/>
        </p:nvSpPr>
        <p:spPr>
          <a:xfrm>
            <a:off x="0" y="0"/>
            <a:ext cx="9144000" cy="1198392"/>
          </a:xfrm>
          <a:prstGeom prst="rect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60941" tIns="30462" rIns="60941" bIns="30462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9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563;p50"/>
          <p:cNvSpPr/>
          <p:nvPr/>
        </p:nvSpPr>
        <p:spPr>
          <a:xfrm>
            <a:off x="366010" y="2201562"/>
            <a:ext cx="2586742" cy="2458944"/>
          </a:xfrm>
          <a:prstGeom prst="roundRect">
            <a:avLst>
              <a:gd name="adj" fmla="val 10811"/>
            </a:avLst>
          </a:prstGeom>
          <a:solidFill>
            <a:schemeClr val="bg1">
              <a:lumMod val="95000"/>
            </a:schemeClr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27000" dist="127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66;p50"/>
          <p:cNvSpPr/>
          <p:nvPr/>
        </p:nvSpPr>
        <p:spPr>
          <a:xfrm>
            <a:off x="437299" y="1317982"/>
            <a:ext cx="3911711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s-ES" sz="2800" b="1" dirty="0">
                <a:latin typeface="Calibri"/>
                <a:ea typeface="Calibri"/>
                <a:cs typeface="Calibri"/>
                <a:sym typeface="Calibri"/>
              </a:rPr>
              <a:t>Estudios FLR-MICARE UC</a:t>
            </a:r>
            <a:endParaRPr sz="2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67;p50"/>
          <p:cNvSpPr/>
          <p:nvPr/>
        </p:nvSpPr>
        <p:spPr>
          <a:xfrm>
            <a:off x="532035" y="2925489"/>
            <a:ext cx="2363665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s-ES" sz="15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Relación </a:t>
            </a:r>
            <a:r>
              <a:rPr lang="es-ES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entre indicadores de cuidado de los residentes y clima laboral </a:t>
            </a:r>
            <a:r>
              <a:rPr lang="es-E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para mejorar la calidad del cuidado y entorno del </a:t>
            </a:r>
            <a:r>
              <a:rPr lang="es-ES" sz="15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trabajo</a:t>
            </a:r>
            <a:r>
              <a:rPr lang="es-CL" sz="15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endParaRPr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9" name="Google Shape;569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53669" y="1288980"/>
            <a:ext cx="1816004" cy="74184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ángulo 11"/>
          <p:cNvSpPr/>
          <p:nvPr/>
        </p:nvSpPr>
        <p:spPr>
          <a:xfrm>
            <a:off x="573870" y="2418170"/>
            <a:ext cx="15738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AB15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Estudio </a:t>
            </a:r>
            <a:r>
              <a:rPr lang="es-ES" sz="2800" b="1" dirty="0" smtClean="0">
                <a:solidFill>
                  <a:srgbClr val="AB15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</a:t>
            </a:r>
            <a:endParaRPr lang="es-CL" sz="3200" b="1" dirty="0">
              <a:solidFill>
                <a:srgbClr val="AB153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Google Shape;570;p50"/>
          <p:cNvSpPr/>
          <p:nvPr/>
        </p:nvSpPr>
        <p:spPr>
          <a:xfrm>
            <a:off x="3355912" y="2888620"/>
            <a:ext cx="2447661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700"/>
            </a:pPr>
            <a:r>
              <a:rPr lang="es-ES" sz="15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Impacto </a:t>
            </a:r>
            <a:r>
              <a:rPr lang="es-ES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de la *afectividad/humanización en la calidad de vida de los residentes</a:t>
            </a:r>
            <a:r>
              <a:rPr lang="es-E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y estrategias para fortalecer el cuidado familiar. </a:t>
            </a:r>
            <a:endParaRPr sz="1333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362321" y="2418170"/>
            <a:ext cx="1509521" cy="5073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AB15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Estudio </a:t>
            </a:r>
            <a:r>
              <a:rPr lang="es-ES" sz="2800" b="1" dirty="0" smtClean="0">
                <a:solidFill>
                  <a:srgbClr val="AB15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</a:t>
            </a:r>
            <a:endParaRPr lang="es-CL" sz="3200" b="1" dirty="0">
              <a:solidFill>
                <a:srgbClr val="AB153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599;p35"/>
          <p:cNvSpPr txBox="1"/>
          <p:nvPr/>
        </p:nvSpPr>
        <p:spPr>
          <a:xfrm>
            <a:off x="519384" y="366628"/>
            <a:ext cx="3791253" cy="56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t" anchorCtr="0">
            <a:spAutoFit/>
          </a:bodyPr>
          <a:lstStyle/>
          <a:p>
            <a:pPr lvl="0">
              <a:lnSpc>
                <a:spcPct val="90000"/>
              </a:lnSpc>
            </a:pPr>
            <a:r>
              <a:rPr lang="es-ES" sz="3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Impacto</a:t>
            </a:r>
            <a:r>
              <a:rPr lang="es-ES" sz="36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6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Indirecto</a:t>
            </a:r>
            <a:endParaRPr sz="36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599;p35"/>
          <p:cNvSpPr txBox="1"/>
          <p:nvPr/>
        </p:nvSpPr>
        <p:spPr>
          <a:xfrm>
            <a:off x="4351391" y="334132"/>
            <a:ext cx="4672293" cy="68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t" anchorCtr="0">
            <a:spAutoFit/>
          </a:bodyPr>
          <a:lstStyle/>
          <a:p>
            <a:pPr lvl="0">
              <a:lnSpc>
                <a:spcPct val="90000"/>
              </a:lnSpc>
            </a:pPr>
            <a:r>
              <a:rPr lang="es-ES" sz="25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Incidencia </a:t>
            </a:r>
            <a:r>
              <a:rPr lang="es-ES" sz="25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 </a:t>
            </a:r>
            <a:r>
              <a:rPr lang="es-ES" sz="25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Políticas Públicas</a:t>
            </a:r>
          </a:p>
          <a:p>
            <a:pPr lvl="0">
              <a:lnSpc>
                <a:spcPct val="90000"/>
              </a:lnSpc>
            </a:pPr>
            <a:r>
              <a:rPr lang="es-ES" sz="2000" b="1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Generación de Datos </a:t>
            </a:r>
            <a:endParaRPr sz="2000" b="1" i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" name="Conector recto 19"/>
          <p:cNvCxnSpPr/>
          <p:nvPr/>
        </p:nvCxnSpPr>
        <p:spPr>
          <a:xfrm>
            <a:off x="4192676" y="366628"/>
            <a:ext cx="0" cy="58570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589;p13"/>
          <p:cNvSpPr/>
          <p:nvPr/>
        </p:nvSpPr>
        <p:spPr>
          <a:xfrm>
            <a:off x="-319826" y="311098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563;p50"/>
          <p:cNvSpPr/>
          <p:nvPr/>
        </p:nvSpPr>
        <p:spPr>
          <a:xfrm>
            <a:off x="6059611" y="2201562"/>
            <a:ext cx="2586742" cy="2458944"/>
          </a:xfrm>
          <a:prstGeom prst="roundRect">
            <a:avLst>
              <a:gd name="adj" fmla="val 10811"/>
            </a:avLst>
          </a:prstGeom>
          <a:solidFill>
            <a:schemeClr val="bg1">
              <a:lumMod val="95000"/>
            </a:schemeClr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27000" dist="127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256553" y="2418170"/>
            <a:ext cx="1636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AB15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Estudio </a:t>
            </a:r>
            <a:r>
              <a:rPr lang="es-ES" sz="2800" b="1" dirty="0" smtClean="0">
                <a:solidFill>
                  <a:srgbClr val="AB15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3</a:t>
            </a:r>
            <a:endParaRPr lang="es-CL" sz="3200" b="1" dirty="0">
              <a:solidFill>
                <a:srgbClr val="AB153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571;p50"/>
          <p:cNvSpPr/>
          <p:nvPr/>
        </p:nvSpPr>
        <p:spPr>
          <a:xfrm>
            <a:off x="6256553" y="2888620"/>
            <a:ext cx="2222027" cy="12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700"/>
            </a:pPr>
            <a:r>
              <a:rPr lang="es-ES" sz="15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Competencias </a:t>
            </a:r>
            <a:r>
              <a:rPr lang="es-ES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técnicas del cuidador</a:t>
            </a:r>
            <a:r>
              <a:rPr lang="es-E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para asegurar el buen cuidado y su reconocimiento en políticas públicas</a:t>
            </a:r>
            <a:r>
              <a:rPr lang="es-ES" sz="15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endParaRPr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" name="Google Shape;694;g34c0daa681d_4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2572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12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85;g3522a828317_0_396"/>
          <p:cNvSpPr/>
          <p:nvPr/>
        </p:nvSpPr>
        <p:spPr>
          <a:xfrm>
            <a:off x="0" y="0"/>
            <a:ext cx="9144000" cy="1198392"/>
          </a:xfrm>
          <a:prstGeom prst="rect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60941" tIns="30462" rIns="60941" bIns="30462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9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99;p35"/>
          <p:cNvSpPr txBox="1"/>
          <p:nvPr/>
        </p:nvSpPr>
        <p:spPr>
          <a:xfrm>
            <a:off x="519385" y="366628"/>
            <a:ext cx="3514578" cy="56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t" anchorCtr="0">
            <a:spAutoFit/>
          </a:bodyPr>
          <a:lstStyle/>
          <a:p>
            <a:pPr lvl="0">
              <a:lnSpc>
                <a:spcPct val="90000"/>
              </a:lnSpc>
            </a:pPr>
            <a:r>
              <a:rPr lang="es-ES" sz="3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Impacto</a:t>
            </a:r>
            <a:r>
              <a:rPr lang="es-ES" sz="36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6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Indirecto</a:t>
            </a:r>
            <a:endParaRPr sz="36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4192676" y="366628"/>
            <a:ext cx="0" cy="58570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589;p13"/>
          <p:cNvSpPr/>
          <p:nvPr/>
        </p:nvSpPr>
        <p:spPr>
          <a:xfrm>
            <a:off x="-319826" y="311098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80;p52"/>
          <p:cNvSpPr/>
          <p:nvPr/>
        </p:nvSpPr>
        <p:spPr>
          <a:xfrm>
            <a:off x="372610" y="1680776"/>
            <a:ext cx="8379455" cy="20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80000" indent="-180000">
              <a:spcAft>
                <a:spcPts val="1200"/>
              </a:spcAft>
              <a:buClr>
                <a:srgbClr val="8A2440"/>
              </a:buClr>
              <a:buSzPct val="150000"/>
              <a:buFont typeface="Arial"/>
              <a:buChar char="•"/>
            </a:pP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Trabajo colaborativo entre Fundación Las Rosas y el Centro de Riesgos y Seguros de la Universidad Católica.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80000" indent="-180000">
              <a:spcAft>
                <a:spcPts val="1200"/>
              </a:spcAft>
              <a:buClr>
                <a:srgbClr val="8A2440"/>
              </a:buClr>
              <a:buSzPct val="150000"/>
              <a:buFont typeface="Arial"/>
              <a:buChar char="•"/>
            </a:pP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Apuntamos a generar una propuesta que permita el mejor cuidado a todas las personas del país a medida que envejecen.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80000" indent="-180000">
              <a:spcAft>
                <a:spcPts val="1200"/>
              </a:spcAft>
              <a:buClr>
                <a:srgbClr val="8A2440"/>
              </a:buClr>
              <a:buSzPct val="150000"/>
              <a:buFont typeface="Arial"/>
              <a:buChar char="•"/>
            </a:pP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Objetivo: Preparar un documento para presentarlo a los candidatos presidenciales 2025 con el sueño de que en un tiempo más, se transforme en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Proyecto de Ley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y luego,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Ley de la 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República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Google Shape;583;p52"/>
          <p:cNvSpPr/>
          <p:nvPr/>
        </p:nvSpPr>
        <p:spPr>
          <a:xfrm>
            <a:off x="518721" y="3876737"/>
            <a:ext cx="2901690" cy="92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s-ES" sz="2400" b="1" dirty="0">
                <a:solidFill>
                  <a:srgbClr val="AB15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¿En qué estamos?</a:t>
            </a:r>
            <a:endParaRPr sz="2400" b="1" dirty="0">
              <a:solidFill>
                <a:srgbClr val="AB153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Desarrollo del documento con miras a finalizar en agosto 2025.</a:t>
            </a:r>
            <a:endParaRPr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Google Shape;585;p52"/>
          <p:cNvSpPr/>
          <p:nvPr/>
        </p:nvSpPr>
        <p:spPr>
          <a:xfrm>
            <a:off x="518721" y="1227523"/>
            <a:ext cx="818214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s-ES" sz="2400" b="1" dirty="0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Seguro Universal de Dependencia por Envejecimiento (SUDE)</a:t>
            </a:r>
            <a:endParaRPr sz="2400" dirty="0">
              <a:solidFill>
                <a:srgbClr val="AB15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58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7932" y="3742824"/>
            <a:ext cx="2509222" cy="99188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79" y="3742824"/>
            <a:ext cx="4751584" cy="367508"/>
          </a:xfrm>
          <a:prstGeom prst="rect">
            <a:avLst/>
          </a:prstGeom>
        </p:spPr>
      </p:pic>
      <p:sp>
        <p:nvSpPr>
          <p:cNvPr id="13" name="Google Shape;599;p35"/>
          <p:cNvSpPr txBox="1"/>
          <p:nvPr/>
        </p:nvSpPr>
        <p:spPr>
          <a:xfrm>
            <a:off x="4479824" y="344318"/>
            <a:ext cx="4221044" cy="68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t" anchorCtr="0">
            <a:spAutoFit/>
          </a:bodyPr>
          <a:lstStyle/>
          <a:p>
            <a:pPr lvl="0">
              <a:lnSpc>
                <a:spcPct val="90000"/>
              </a:lnSpc>
            </a:pPr>
            <a:r>
              <a:rPr lang="es-ES" sz="25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Incidencia </a:t>
            </a:r>
            <a:r>
              <a:rPr lang="es-ES" sz="25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 </a:t>
            </a:r>
            <a:r>
              <a:rPr lang="es-ES" sz="25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Políticas Públicas</a:t>
            </a:r>
          </a:p>
          <a:p>
            <a:pPr lvl="0">
              <a:lnSpc>
                <a:spcPct val="90000"/>
              </a:lnSpc>
            </a:pPr>
            <a:r>
              <a:rPr lang="es-ES" sz="2000" b="1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Financiamiento del Cuidado</a:t>
            </a:r>
            <a:endParaRPr sz="2000" b="1" i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694;g34c0daa681d_4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2572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88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745;p59"/>
          <p:cNvSpPr/>
          <p:nvPr/>
        </p:nvSpPr>
        <p:spPr>
          <a:xfrm>
            <a:off x="-1" y="1102242"/>
            <a:ext cx="4536832" cy="4041257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s-CL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85;g3522a828317_0_396"/>
          <p:cNvSpPr/>
          <p:nvPr/>
        </p:nvSpPr>
        <p:spPr>
          <a:xfrm>
            <a:off x="0" y="0"/>
            <a:ext cx="9144000" cy="1198392"/>
          </a:xfrm>
          <a:prstGeom prst="rect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60941" tIns="30462" rIns="60941" bIns="30462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9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99;p35"/>
          <p:cNvSpPr txBox="1"/>
          <p:nvPr/>
        </p:nvSpPr>
        <p:spPr>
          <a:xfrm>
            <a:off x="519384" y="366628"/>
            <a:ext cx="3791253" cy="56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t" anchorCtr="0">
            <a:spAutoFit/>
          </a:bodyPr>
          <a:lstStyle/>
          <a:p>
            <a:pPr lvl="0">
              <a:lnSpc>
                <a:spcPct val="90000"/>
              </a:lnSpc>
            </a:pPr>
            <a:r>
              <a:rPr lang="es-ES" sz="3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Impacto</a:t>
            </a:r>
            <a:r>
              <a:rPr lang="es-ES" sz="36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6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Indirecto</a:t>
            </a:r>
            <a:endParaRPr sz="36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599;p35"/>
          <p:cNvSpPr txBox="1"/>
          <p:nvPr/>
        </p:nvSpPr>
        <p:spPr>
          <a:xfrm>
            <a:off x="4351391" y="338944"/>
            <a:ext cx="4687101" cy="68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t" anchorCtr="0">
            <a:spAutoFit/>
          </a:bodyPr>
          <a:lstStyle/>
          <a:p>
            <a:pPr lvl="0">
              <a:lnSpc>
                <a:spcPct val="90000"/>
              </a:lnSpc>
            </a:pPr>
            <a:r>
              <a:rPr lang="es-MX" sz="25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Incidencia en Políticas Públicas</a:t>
            </a:r>
          </a:p>
          <a:p>
            <a:pPr lvl="0">
              <a:lnSpc>
                <a:spcPct val="90000"/>
              </a:lnSpc>
            </a:pPr>
            <a:r>
              <a:rPr lang="es-MX" sz="2000" b="1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Participación Instancias Decisivas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192676" y="366628"/>
            <a:ext cx="0" cy="58570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589;p13"/>
          <p:cNvSpPr/>
          <p:nvPr/>
        </p:nvSpPr>
        <p:spPr>
          <a:xfrm>
            <a:off x="-319826" y="311098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694;g34c0daa681d_4_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92572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35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6796" y="6028395"/>
            <a:ext cx="4334263" cy="829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747;p59"/>
          <p:cNvSpPr/>
          <p:nvPr/>
        </p:nvSpPr>
        <p:spPr>
          <a:xfrm>
            <a:off x="4856690" y="1310006"/>
            <a:ext cx="4286517" cy="6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s-ES" sz="1700" b="1" dirty="0">
                <a:latin typeface="Calibri"/>
                <a:ea typeface="Calibri"/>
                <a:cs typeface="Calibri"/>
                <a:sym typeface="Calibri"/>
              </a:rPr>
              <a:t>PARTICIPACIÓN EN MESAS DE COMUNIDAD DE ORGANIZACIONES SOLIDARIAS - COS</a:t>
            </a:r>
            <a:endParaRPr sz="1700" dirty="0"/>
          </a:p>
        </p:txBody>
      </p:sp>
      <p:sp>
        <p:nvSpPr>
          <p:cNvPr id="16" name="Google Shape;750;p59"/>
          <p:cNvSpPr/>
          <p:nvPr/>
        </p:nvSpPr>
        <p:spPr>
          <a:xfrm>
            <a:off x="4856690" y="2650038"/>
            <a:ext cx="3684429" cy="564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s-ES" sz="1600" b="1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Jaime </a:t>
            </a:r>
            <a:r>
              <a:rPr lang="es-ES" sz="1600" b="1" dirty="0" err="1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Bawlitza</a:t>
            </a:r>
            <a:endParaRPr lang="es-ES" sz="1600" b="1" dirty="0" smtClean="0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/>
            <a:r>
              <a:rPr lang="es-ES" sz="1200" dirty="0" smtClean="0">
                <a:latin typeface="Calibri"/>
                <a:ea typeface="Calibri"/>
                <a:cs typeface="Calibri"/>
                <a:sym typeface="Calibri"/>
              </a:rPr>
              <a:t>Auditor Interno, participa en la Mesa de Transparencia. 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751;p59" descr="Comunidad Organizaciones Solidaria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9565" y="4123939"/>
            <a:ext cx="1192852" cy="74437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753;p59"/>
          <p:cNvSpPr/>
          <p:nvPr/>
        </p:nvSpPr>
        <p:spPr>
          <a:xfrm>
            <a:off x="455198" y="1313146"/>
            <a:ext cx="3868484" cy="6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s-ES" sz="1700" b="1" dirty="0">
                <a:latin typeface="Calibri"/>
                <a:ea typeface="Calibri"/>
                <a:cs typeface="Calibri"/>
                <a:sym typeface="Calibri"/>
              </a:rPr>
              <a:t>PARTICIPACIÓN DE COLABORADORES EN INSTANCIAS GUBERNAMENTALES</a:t>
            </a:r>
            <a:endParaRPr sz="1700" dirty="0"/>
          </a:p>
        </p:txBody>
      </p:sp>
      <p:sp>
        <p:nvSpPr>
          <p:cNvPr id="32" name="Elipse 31"/>
          <p:cNvSpPr/>
          <p:nvPr/>
        </p:nvSpPr>
        <p:spPr>
          <a:xfrm>
            <a:off x="288335" y="2078019"/>
            <a:ext cx="111706" cy="111706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CD1F69"/>
              </a:solidFill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288335" y="3003386"/>
            <a:ext cx="111706" cy="111706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CD1F69"/>
              </a:solidFill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288335" y="3961736"/>
            <a:ext cx="111706" cy="111706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CD1F69"/>
              </a:solidFill>
            </a:endParaRPr>
          </a:p>
        </p:txBody>
      </p:sp>
      <p:sp>
        <p:nvSpPr>
          <p:cNvPr id="37" name="Elipse 36"/>
          <p:cNvSpPr/>
          <p:nvPr/>
        </p:nvSpPr>
        <p:spPr>
          <a:xfrm>
            <a:off x="4733022" y="2022166"/>
            <a:ext cx="111706" cy="111706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CD1F69"/>
              </a:solidFill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4733022" y="2803972"/>
            <a:ext cx="111706" cy="111706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CD1F69"/>
              </a:solidFill>
            </a:endParaRPr>
          </a:p>
        </p:txBody>
      </p:sp>
      <p:sp>
        <p:nvSpPr>
          <p:cNvPr id="39" name="Elipse 38"/>
          <p:cNvSpPr/>
          <p:nvPr/>
        </p:nvSpPr>
        <p:spPr>
          <a:xfrm>
            <a:off x="4733022" y="3357448"/>
            <a:ext cx="111706" cy="111706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CD1F69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003300" y="-1283876"/>
            <a:ext cx="421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 smtClean="0"/>
              <a:t>cambiar</a:t>
            </a:r>
            <a:endParaRPr lang="es-CL" sz="7200" b="1" dirty="0"/>
          </a:p>
        </p:txBody>
      </p:sp>
      <p:sp>
        <p:nvSpPr>
          <p:cNvPr id="42" name="Google Shape;748;p59"/>
          <p:cNvSpPr/>
          <p:nvPr/>
        </p:nvSpPr>
        <p:spPr>
          <a:xfrm>
            <a:off x="4902750" y="1899039"/>
            <a:ext cx="3899553" cy="75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Claudia Ríos, </a:t>
            </a:r>
            <a:endParaRPr lang="es-ES" sz="1600" b="1" i="0" u="none" strike="noStrike" cap="none" dirty="0" smtClean="0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>
              <a:lnSpc>
                <a:spcPct val="107000"/>
              </a:lnSpc>
            </a:pPr>
            <a:r>
              <a:rPr lang="es-ES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Auditora Clínica, participa en la Mesa de Personas Mayores y en la Comisión del Proyecto de Ley de Envejecimiento.</a:t>
            </a:r>
            <a:endParaRPr sz="12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4902750" y="3234086"/>
            <a:ext cx="3774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Pamela </a:t>
            </a:r>
            <a:r>
              <a:rPr lang="es-ES" sz="1600" b="1" dirty="0" err="1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Crocco</a:t>
            </a:r>
            <a:endParaRPr lang="es-ES" sz="1600" b="1" dirty="0" smtClean="0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s-ES" sz="1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Directora </a:t>
            </a:r>
            <a:r>
              <a:rPr lang="es-ES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 Administración y Finanzas, </a:t>
            </a:r>
            <a:r>
              <a:rPr lang="es-ES" sz="1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s-ES" sz="1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ntegra el </a:t>
            </a:r>
            <a:r>
              <a:rPr lang="es-E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Comité de </a:t>
            </a:r>
            <a:r>
              <a:rPr lang="es-ES" sz="1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Ética.</a:t>
            </a:r>
            <a:endParaRPr lang="es-CL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Google Shape;754;p59"/>
          <p:cNvSpPr/>
          <p:nvPr/>
        </p:nvSpPr>
        <p:spPr>
          <a:xfrm>
            <a:off x="500079" y="1835967"/>
            <a:ext cx="3692597" cy="27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1600" b="1" i="0" u="none" strike="noStrike" cap="none" dirty="0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Pamela </a:t>
            </a:r>
            <a:r>
              <a:rPr lang="es-ES" sz="1600" b="1" i="0" u="none" strike="noStrike" cap="none" dirty="0" err="1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Crocco</a:t>
            </a:r>
            <a:r>
              <a:rPr lang="es-ES" sz="1600" b="1" i="0" u="none" strike="noStrike" cap="none" dirty="0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s-ES" sz="1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Directora </a:t>
            </a:r>
            <a:r>
              <a:rPr lang="es-ES" sz="1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 Administración y Finanzas, es miembro de la Comisión de Pensiones del Consejo de la Sociedad Civil Nacional del Instituto de Previsión Social. </a:t>
            </a:r>
            <a:endParaRPr sz="1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16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María Cristina </a:t>
            </a:r>
            <a:r>
              <a:rPr lang="es-ES" sz="16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Kneer</a:t>
            </a:r>
            <a:r>
              <a:rPr lang="es-ES" sz="16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s-ES" sz="1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Jefa Zonal de la Región de Los Lagos, es parte del Consejo de la Sociedad Civil del Gobierno Regional de Los Lagos en la categoría Corporaciones o Fundaciones sin fines de lucro</a:t>
            </a:r>
            <a:r>
              <a:rPr lang="es-ES" sz="1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1600" b="1" dirty="0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Carolina Moore, </a:t>
            </a:r>
            <a:r>
              <a:rPr lang="es-ES" sz="1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Jefa Regional, pertenece a la Mesa Regional de Adultos Mayores de la Seremi de Salud de la región del Maule.</a:t>
            </a:r>
            <a:endParaRPr sz="12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30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82;g3522a828317_0_396"/>
          <p:cNvPicPr preferRelativeResize="0"/>
          <p:nvPr/>
        </p:nvPicPr>
        <p:blipFill rotWithShape="1">
          <a:blip r:embed="rId2">
            <a:alphaModFix/>
          </a:blip>
          <a:srcRect t="21289" r="20209"/>
          <a:stretch/>
        </p:blipFill>
        <p:spPr>
          <a:xfrm>
            <a:off x="2771150" y="3360823"/>
            <a:ext cx="4015707" cy="178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84;g3522a828317_0_396"/>
          <p:cNvPicPr preferRelativeResize="0"/>
          <p:nvPr/>
        </p:nvPicPr>
        <p:blipFill rotWithShape="1">
          <a:blip r:embed="rId3">
            <a:alphaModFix/>
          </a:blip>
          <a:srcRect l="4388"/>
          <a:stretch/>
        </p:blipFill>
        <p:spPr>
          <a:xfrm>
            <a:off x="6942118" y="3850578"/>
            <a:ext cx="2201882" cy="1292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85;g3522a828317_0_396"/>
          <p:cNvPicPr preferRelativeResize="0"/>
          <p:nvPr/>
        </p:nvPicPr>
        <p:blipFill rotWithShape="1">
          <a:blip r:embed="rId4">
            <a:alphaModFix/>
          </a:blip>
          <a:srcRect r="4550"/>
          <a:stretch/>
        </p:blipFill>
        <p:spPr>
          <a:xfrm>
            <a:off x="6952815" y="2466099"/>
            <a:ext cx="2198123" cy="1292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86;g3522a828317_0_396"/>
          <p:cNvPicPr preferRelativeResize="0"/>
          <p:nvPr/>
        </p:nvPicPr>
        <p:blipFill rotWithShape="1">
          <a:blip r:embed="rId5">
            <a:alphaModFix/>
          </a:blip>
          <a:srcRect r="4434"/>
          <a:stretch/>
        </p:blipFill>
        <p:spPr>
          <a:xfrm>
            <a:off x="6943241" y="1057682"/>
            <a:ext cx="2200759" cy="12929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87;g3522a828317_0_396"/>
          <p:cNvSpPr/>
          <p:nvPr/>
        </p:nvSpPr>
        <p:spPr>
          <a:xfrm>
            <a:off x="0" y="0"/>
            <a:ext cx="9150938" cy="1198058"/>
          </a:xfrm>
          <a:prstGeom prst="rect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433636" y="2123920"/>
            <a:ext cx="3066749" cy="3050408"/>
            <a:chOff x="598475" y="4341350"/>
            <a:chExt cx="3066749" cy="3050408"/>
          </a:xfrm>
        </p:grpSpPr>
        <p:sp>
          <p:nvSpPr>
            <p:cNvPr id="5" name="Google Shape;483;g3522a828317_0_396"/>
            <p:cNvSpPr/>
            <p:nvPr/>
          </p:nvSpPr>
          <p:spPr>
            <a:xfrm>
              <a:off x="598475" y="4341350"/>
              <a:ext cx="2854564" cy="2854564"/>
            </a:xfrm>
            <a:prstGeom prst="donut">
              <a:avLst>
                <a:gd name="adj" fmla="val 12119"/>
              </a:avLst>
            </a:prstGeom>
            <a:solidFill>
              <a:srgbClr val="CD1F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oogle Shape;490;g3522a828317_0_396"/>
            <p:cNvPicPr preferRelativeResize="0"/>
            <p:nvPr/>
          </p:nvPicPr>
          <p:blipFill rotWithShape="1">
            <a:blip r:embed="rId6">
              <a:alphaModFix/>
            </a:blip>
            <a:srcRect l="17680" r="17957"/>
            <a:stretch/>
          </p:blipFill>
          <p:spPr>
            <a:xfrm>
              <a:off x="859293" y="4482355"/>
              <a:ext cx="2805931" cy="29094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491;g3522a828317_0_396"/>
          <p:cNvSpPr txBox="1"/>
          <p:nvPr/>
        </p:nvSpPr>
        <p:spPr>
          <a:xfrm>
            <a:off x="3499151" y="1494637"/>
            <a:ext cx="3342140" cy="171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Desde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1967,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Fundación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Las Rosas ha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desarrollado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profunda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experiencia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cuidado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de personas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mayores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vulnerables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 Hoy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busca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compartir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ese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conocimiento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con la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comunidad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y el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país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ampliando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impacto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allá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sus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hogares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 </a:t>
            </a:r>
            <a:endParaRPr sz="1150" b="0" i="0" u="none" strike="noStrike" cap="none" dirty="0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1150" b="0" i="0" u="none" strike="noStrike" cap="none" dirty="0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Hoy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Fundación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Las Rosas se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encuentra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proceso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búsqueda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financiamiento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de </a:t>
            </a:r>
            <a:r>
              <a:rPr lang="en-US" sz="1150" b="0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este</a:t>
            </a:r>
            <a:r>
              <a:rPr lang="en-US" sz="1150" b="0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gran </a:t>
            </a:r>
            <a:r>
              <a:rPr lang="en-US" sz="1150" b="0" i="0" u="none" strike="noStrike" cap="none" dirty="0" smtClean="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Proyecto.</a:t>
            </a:r>
            <a:endParaRPr sz="1150" b="0" i="0" u="none" strike="noStrike" cap="none" dirty="0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92;g3522a828317_0_396"/>
          <p:cNvSpPr txBox="1"/>
          <p:nvPr/>
        </p:nvSpPr>
        <p:spPr>
          <a:xfrm>
            <a:off x="77203" y="1218304"/>
            <a:ext cx="3210996" cy="5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Centro de </a:t>
            </a:r>
            <a:r>
              <a:rPr lang="en-US" sz="2800" b="1" i="0" u="none" strike="noStrike" cap="none" dirty="0" err="1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Extensión</a:t>
            </a:r>
            <a:endParaRPr lang="en-US" sz="2800" b="1" i="0" u="none" strike="noStrike" cap="none" dirty="0" smtClean="0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2400" b="1" i="0" u="none" strike="noStrike" cap="none" dirty="0" err="1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Nuestro</a:t>
            </a:r>
            <a:r>
              <a:rPr lang="en-US" sz="2400" b="1" i="0" u="none" strike="noStrike" cap="none" dirty="0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Objetivo</a:t>
            </a:r>
            <a:endParaRPr sz="2400" b="1" i="0" u="none" strike="noStrike" cap="none" dirty="0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9;p13"/>
          <p:cNvSpPr txBox="1"/>
          <p:nvPr/>
        </p:nvSpPr>
        <p:spPr>
          <a:xfrm>
            <a:off x="436962" y="418744"/>
            <a:ext cx="3790910" cy="54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>
              <a:lnSpc>
                <a:spcPct val="90000"/>
              </a:lnSpc>
              <a:buSzPts val="4800"/>
            </a:pPr>
            <a:r>
              <a:rPr lang="es-ES" sz="359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Impacto </a:t>
            </a:r>
            <a:r>
              <a:rPr lang="es-ES" sz="36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Indirecto</a:t>
            </a:r>
            <a:endParaRPr lang="en-US" sz="36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80;p13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493;g3522a828317_0_3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86455" y="1633280"/>
            <a:ext cx="312695" cy="44024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599;p35"/>
          <p:cNvSpPr txBox="1"/>
          <p:nvPr/>
        </p:nvSpPr>
        <p:spPr>
          <a:xfrm>
            <a:off x="4130010" y="374169"/>
            <a:ext cx="4970676" cy="601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30433" rIns="60933" bIns="30433" anchor="t" anchorCtr="0">
            <a:spAutoFit/>
          </a:bodyPr>
          <a:lstStyle/>
          <a:p>
            <a:pPr lvl="0">
              <a:lnSpc>
                <a:spcPct val="90000"/>
              </a:lnSpc>
            </a:pPr>
            <a:r>
              <a:rPr lang="es-ES" sz="21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Incidencia </a:t>
            </a:r>
            <a:r>
              <a:rPr lang="es-ES" sz="21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 </a:t>
            </a:r>
            <a:r>
              <a:rPr lang="es-ES" sz="21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cuidado de Personas Mayores</a:t>
            </a:r>
            <a:endParaRPr lang="es-ES" sz="2100" b="1" dirty="0" smtClean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90000"/>
              </a:lnSpc>
            </a:pPr>
            <a:r>
              <a:rPr lang="es-ES" sz="1800" b="1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Compartir Conocimientos </a:t>
            </a:r>
            <a:endParaRPr sz="1800" b="1" i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4048297" y="366628"/>
            <a:ext cx="0" cy="58570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55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2;g3522a828317_0_0"/>
          <p:cNvSpPr/>
          <p:nvPr/>
        </p:nvSpPr>
        <p:spPr>
          <a:xfrm>
            <a:off x="1080536" y="1811235"/>
            <a:ext cx="2800087" cy="2800087"/>
          </a:xfrm>
          <a:prstGeom prst="donut">
            <a:avLst>
              <a:gd name="adj" fmla="val 14734"/>
            </a:avLst>
          </a:prstGeom>
          <a:solidFill>
            <a:schemeClr val="bg1">
              <a:lumMod val="85000"/>
              <a:alpha val="63000"/>
            </a:schemeClr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1400"/>
            </a:pPr>
            <a:endParaRPr sz="350">
              <a:solidFill>
                <a:schemeClr val="dk1"/>
              </a:solidFill>
            </a:endParaRPr>
          </a:p>
        </p:txBody>
      </p:sp>
      <p:sp>
        <p:nvSpPr>
          <p:cNvPr id="22" name="Google Shape;272;g3522a828317_0_0"/>
          <p:cNvSpPr/>
          <p:nvPr/>
        </p:nvSpPr>
        <p:spPr>
          <a:xfrm>
            <a:off x="4552051" y="1099888"/>
            <a:ext cx="3831535" cy="3831535"/>
          </a:xfrm>
          <a:prstGeom prst="donut">
            <a:avLst>
              <a:gd name="adj" fmla="val 14734"/>
            </a:avLst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1400"/>
            </a:pPr>
            <a:endParaRPr sz="350">
              <a:solidFill>
                <a:schemeClr val="dk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693" y="1789596"/>
            <a:ext cx="5028327" cy="3353855"/>
          </a:xfrm>
          <a:prstGeom prst="rect">
            <a:avLst/>
          </a:prstGeom>
        </p:spPr>
      </p:pic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"/>
          <p:cNvSpPr txBox="1"/>
          <p:nvPr/>
        </p:nvSpPr>
        <p:spPr>
          <a:xfrm>
            <a:off x="466540" y="344567"/>
            <a:ext cx="3908344" cy="66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6000"/>
            </a:pPr>
            <a:r>
              <a:rPr lang="en-US" sz="3999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Nuestros</a:t>
            </a:r>
            <a:r>
              <a:rPr lang="en-US" sz="3999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999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Valores</a:t>
            </a:r>
            <a:endParaRPr sz="3999" dirty="0"/>
          </a:p>
        </p:txBody>
      </p:sp>
      <p:sp>
        <p:nvSpPr>
          <p:cNvPr id="182" name="Google Shape;182;p2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34;p1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6584" y="498425"/>
            <a:ext cx="3270547" cy="50772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80;p2"/>
          <p:cNvSpPr txBox="1"/>
          <p:nvPr/>
        </p:nvSpPr>
        <p:spPr>
          <a:xfrm>
            <a:off x="763056" y="1099889"/>
            <a:ext cx="382910" cy="46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algn="ctr">
              <a:buSzPts val="6000"/>
            </a:pPr>
            <a:r>
              <a:rPr lang="en-US" sz="2699" b="1" dirty="0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699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Google Shape;180;p2"/>
          <p:cNvSpPr txBox="1"/>
          <p:nvPr/>
        </p:nvSpPr>
        <p:spPr>
          <a:xfrm>
            <a:off x="2658777" y="1099889"/>
            <a:ext cx="382910" cy="46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algn="ctr">
              <a:buSzPts val="6000"/>
            </a:pPr>
            <a:r>
              <a:rPr lang="en-US" sz="2699" b="1" dirty="0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699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5" name="Google Shape;180;p2"/>
          <p:cNvSpPr txBox="1"/>
          <p:nvPr/>
        </p:nvSpPr>
        <p:spPr>
          <a:xfrm>
            <a:off x="763056" y="3123544"/>
            <a:ext cx="382910" cy="46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algn="ctr">
              <a:buSzPts val="6000"/>
            </a:pPr>
            <a:r>
              <a:rPr lang="en-US" sz="2699" b="1" dirty="0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699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Google Shape;180;p2"/>
          <p:cNvSpPr txBox="1"/>
          <p:nvPr/>
        </p:nvSpPr>
        <p:spPr>
          <a:xfrm>
            <a:off x="2658777" y="3123544"/>
            <a:ext cx="382910" cy="46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algn="ctr">
              <a:buSzPts val="6000"/>
            </a:pPr>
            <a:r>
              <a:rPr lang="en-US" sz="2699" b="1" dirty="0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699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781299" y="1711875"/>
            <a:ext cx="1584473" cy="1020799"/>
          </a:xfrm>
          <a:prstGeom prst="roundRect">
            <a:avLst/>
          </a:prstGeom>
          <a:solidFill>
            <a:srgbClr val="169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979" y="1133826"/>
            <a:ext cx="742544" cy="742544"/>
          </a:xfrm>
          <a:prstGeom prst="rect">
            <a:avLst/>
          </a:prstGeom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ángulo redondeado 18"/>
          <p:cNvSpPr/>
          <p:nvPr/>
        </p:nvSpPr>
        <p:spPr>
          <a:xfrm>
            <a:off x="2624633" y="1711875"/>
            <a:ext cx="1584473" cy="1020799"/>
          </a:xfrm>
          <a:prstGeom prst="roundRect">
            <a:avLst/>
          </a:prstGeom>
          <a:solidFill>
            <a:srgbClr val="F9B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83" y="1132407"/>
            <a:ext cx="741924" cy="743963"/>
          </a:xfrm>
          <a:prstGeom prst="rect">
            <a:avLst/>
          </a:prstGeom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tángulo redondeado 31"/>
          <p:cNvSpPr/>
          <p:nvPr/>
        </p:nvSpPr>
        <p:spPr>
          <a:xfrm>
            <a:off x="2624633" y="3764360"/>
            <a:ext cx="1584473" cy="1020799"/>
          </a:xfrm>
          <a:prstGeom prst="roundRect">
            <a:avLst/>
          </a:prstGeom>
          <a:solidFill>
            <a:srgbClr val="3DA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37" y="3161937"/>
            <a:ext cx="764611" cy="764611"/>
          </a:xfrm>
          <a:prstGeom prst="rect">
            <a:avLst/>
          </a:prstGeom>
          <a:effectLst>
            <a:outerShdw blurRad="152400" dist="50800" dir="8100000" algn="tr" rotWithShape="0">
              <a:prstClr val="black">
                <a:alpha val="25000"/>
              </a:prstClr>
            </a:outerShdw>
          </a:effectLst>
        </p:spPr>
      </p:pic>
      <p:sp>
        <p:nvSpPr>
          <p:cNvPr id="35" name="Rectángulo redondeado 34"/>
          <p:cNvSpPr/>
          <p:nvPr/>
        </p:nvSpPr>
        <p:spPr>
          <a:xfrm>
            <a:off x="706043" y="3764360"/>
            <a:ext cx="1584473" cy="1020799"/>
          </a:xfrm>
          <a:prstGeom prst="roundRect">
            <a:avLst/>
          </a:prstGeom>
          <a:solidFill>
            <a:srgbClr val="4D3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250" y="3158889"/>
            <a:ext cx="759862" cy="757780"/>
          </a:xfrm>
          <a:prstGeom prst="rect">
            <a:avLst/>
          </a:prstGeom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Google Shape;243;p12"/>
          <p:cNvSpPr txBox="1"/>
          <p:nvPr/>
        </p:nvSpPr>
        <p:spPr>
          <a:xfrm>
            <a:off x="781299" y="2219136"/>
            <a:ext cx="15662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Amor a Dios </a:t>
            </a: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al prójimo</a:t>
            </a:r>
            <a:endParaRPr lang="es-CL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1091548" y="1880576"/>
            <a:ext cx="918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Caridad</a:t>
            </a:r>
            <a:endParaRPr lang="es-ES" sz="1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2853828" y="1880576"/>
            <a:ext cx="1172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Integridad</a:t>
            </a:r>
            <a:endParaRPr lang="es-ES" sz="1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Google Shape;243;p12"/>
          <p:cNvSpPr txBox="1"/>
          <p:nvPr/>
        </p:nvSpPr>
        <p:spPr>
          <a:xfrm>
            <a:off x="2648862" y="2287526"/>
            <a:ext cx="156626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Coherencia</a:t>
            </a:r>
            <a:endParaRPr lang="es-CL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678257" y="3919040"/>
            <a:ext cx="166584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Responsabilidad</a:t>
            </a:r>
          </a:p>
        </p:txBody>
      </p:sp>
      <p:sp>
        <p:nvSpPr>
          <p:cNvPr id="42" name="Google Shape;243;p12"/>
          <p:cNvSpPr txBox="1"/>
          <p:nvPr/>
        </p:nvSpPr>
        <p:spPr>
          <a:xfrm>
            <a:off x="714579" y="4372927"/>
            <a:ext cx="156626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Cuidar</a:t>
            </a:r>
            <a:endParaRPr lang="es-CL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2851427" y="3916478"/>
            <a:ext cx="115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Esperanza</a:t>
            </a:r>
            <a:endParaRPr lang="es-ES" sz="1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Google Shape;243;p12"/>
          <p:cNvSpPr txBox="1"/>
          <p:nvPr/>
        </p:nvSpPr>
        <p:spPr>
          <a:xfrm>
            <a:off x="2636040" y="4355090"/>
            <a:ext cx="156626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Vida Eterna</a:t>
            </a:r>
            <a:endParaRPr lang="es-CL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Conector recto 3"/>
          <p:cNvCxnSpPr>
            <a:stCxn id="2" idx="1"/>
            <a:endCxn id="2" idx="3"/>
          </p:cNvCxnSpPr>
          <p:nvPr/>
        </p:nvCxnSpPr>
        <p:spPr>
          <a:xfrm>
            <a:off x="781299" y="2222275"/>
            <a:ext cx="15844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2617831" y="2222275"/>
            <a:ext cx="15844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>
            <a:off x="2617831" y="4279577"/>
            <a:ext cx="15844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>
            <a:off x="714579" y="4279577"/>
            <a:ext cx="15844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29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84;p39"/>
          <p:cNvSpPr txBox="1"/>
          <p:nvPr/>
        </p:nvSpPr>
        <p:spPr>
          <a:xfrm>
            <a:off x="542525" y="1947940"/>
            <a:ext cx="1966177" cy="1708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Aquí dejamos a tu disposición una galería de imágenes que te ayudarán a la composición de tu presentación.</a:t>
            </a:r>
            <a:endParaRPr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r>
              <a:rPr lang="es-C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Las imágenes han sido clasificadas por temas. Cada tema tendrá un link en Drive con el contenido indicado.</a:t>
            </a:r>
            <a:endParaRPr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691;p39">
            <a:hlinkClick r:id="rId3"/>
          </p:cNvPr>
          <p:cNvSpPr txBox="1"/>
          <p:nvPr/>
        </p:nvSpPr>
        <p:spPr>
          <a:xfrm>
            <a:off x="3157842" y="3124360"/>
            <a:ext cx="2490975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/>
            <a:r>
              <a:rPr lang="es-CL" sz="900" dirty="0">
                <a:latin typeface="Calibri"/>
                <a:ea typeface="Calibri"/>
                <a:cs typeface="Calibri"/>
                <a:sym typeface="Calibri"/>
              </a:rPr>
              <a:t>https://drive.google.com/drive/folders/1gIfuKr3BtZbAkMh73cPJ-e0WJOfXpIoQ?usp=sharing</a:t>
            </a:r>
            <a:endParaRPr sz="900" dirty="0"/>
          </a:p>
        </p:txBody>
      </p:sp>
      <p:sp>
        <p:nvSpPr>
          <p:cNvPr id="12" name="Google Shape;692;p39">
            <a:hlinkClick r:id="rId4"/>
          </p:cNvPr>
          <p:cNvSpPr txBox="1"/>
          <p:nvPr/>
        </p:nvSpPr>
        <p:spPr>
          <a:xfrm>
            <a:off x="3148509" y="4150072"/>
            <a:ext cx="2509643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/>
            <a:r>
              <a:rPr lang="es-CL" sz="900" dirty="0">
                <a:latin typeface="Calibri"/>
                <a:ea typeface="Calibri"/>
                <a:cs typeface="Calibri"/>
                <a:sym typeface="Calibri"/>
              </a:rPr>
              <a:t>https://drive.google.com/drive/folders/1jnRqU_zXM2Iknqqra5-ZTZfJnEPiAbHS?usp=sharing</a:t>
            </a:r>
            <a:endParaRPr sz="900" dirty="0"/>
          </a:p>
        </p:txBody>
      </p:sp>
      <p:sp>
        <p:nvSpPr>
          <p:cNvPr id="17" name="Google Shape;698;p39"/>
          <p:cNvSpPr/>
          <p:nvPr/>
        </p:nvSpPr>
        <p:spPr>
          <a:xfrm rot="-8100000">
            <a:off x="2823581" y="3730080"/>
            <a:ext cx="195430" cy="195430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/>
          </a:p>
        </p:txBody>
      </p:sp>
      <p:sp>
        <p:nvSpPr>
          <p:cNvPr id="24" name="Google Shape;705;p39"/>
          <p:cNvSpPr txBox="1"/>
          <p:nvPr/>
        </p:nvSpPr>
        <p:spPr>
          <a:xfrm>
            <a:off x="542525" y="1550247"/>
            <a:ext cx="1435896" cy="29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1600" b="1" dirty="0">
                <a:latin typeface="Calibri"/>
                <a:ea typeface="Calibri"/>
                <a:cs typeface="Calibri"/>
                <a:sym typeface="Calibri"/>
              </a:rPr>
              <a:t>MODO DE USO </a:t>
            </a:r>
            <a:endParaRPr sz="1600" dirty="0"/>
          </a:p>
        </p:txBody>
      </p:sp>
      <p:sp>
        <p:nvSpPr>
          <p:cNvPr id="27" name="Google Shape;692;p39">
            <a:hlinkClick r:id="rId4"/>
          </p:cNvPr>
          <p:cNvSpPr txBox="1"/>
          <p:nvPr/>
        </p:nvSpPr>
        <p:spPr>
          <a:xfrm>
            <a:off x="6114741" y="4154755"/>
            <a:ext cx="2383692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/>
            <a:r>
              <a:rPr lang="es-CL" sz="900" dirty="0">
                <a:latin typeface="Calibri"/>
                <a:ea typeface="Calibri"/>
                <a:cs typeface="Calibri"/>
                <a:sym typeface="Calibri"/>
              </a:rPr>
              <a:t>https://drive.google.com/drive/folders/1Iwofq3A5wMG-DUp2c9oTx_IjflAKBgnq?usp=drive_link</a:t>
            </a:r>
            <a:endParaRPr sz="900" dirty="0"/>
          </a:p>
        </p:txBody>
      </p:sp>
      <p:sp>
        <p:nvSpPr>
          <p:cNvPr id="30" name="Google Shape;671;g3398e2c279b_0_255"/>
          <p:cNvSpPr txBox="1"/>
          <p:nvPr/>
        </p:nvSpPr>
        <p:spPr>
          <a:xfrm>
            <a:off x="170026" y="474692"/>
            <a:ext cx="4661421" cy="544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marL="269946">
              <a:lnSpc>
                <a:spcPct val="90000"/>
              </a:lnSpc>
              <a:buSzPts val="6000"/>
            </a:pPr>
            <a:r>
              <a:rPr lang="en-US" sz="3599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Galería</a:t>
            </a:r>
            <a:r>
              <a:rPr lang="en-US" sz="3599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599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imágenes</a:t>
            </a:r>
            <a:endParaRPr sz="3599" dirty="0">
              <a:solidFill>
                <a:schemeClr val="dk1"/>
              </a:solidFill>
            </a:endParaRPr>
          </a:p>
        </p:txBody>
      </p:sp>
      <p:sp>
        <p:nvSpPr>
          <p:cNvPr id="31" name="Google Shape;675;g3398e2c279b_0_255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Rectángulo redondeado 32">
            <a:hlinkClick r:id="rId5"/>
          </p:cNvPr>
          <p:cNvSpPr/>
          <p:nvPr/>
        </p:nvSpPr>
        <p:spPr>
          <a:xfrm>
            <a:off x="3191213" y="3655783"/>
            <a:ext cx="2383692" cy="396192"/>
          </a:xfrm>
          <a:prstGeom prst="roundRect">
            <a:avLst>
              <a:gd name="adj" fmla="val 1072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2" tIns="22856" rIns="45712" bIns="228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L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Actividades Residentes</a:t>
            </a:r>
          </a:p>
        </p:txBody>
      </p:sp>
      <p:sp>
        <p:nvSpPr>
          <p:cNvPr id="34" name="Rectángulo redondeado 33">
            <a:hlinkClick r:id="rId6"/>
          </p:cNvPr>
          <p:cNvSpPr/>
          <p:nvPr/>
        </p:nvSpPr>
        <p:spPr>
          <a:xfrm>
            <a:off x="3157843" y="2662438"/>
            <a:ext cx="2383692" cy="396192"/>
          </a:xfrm>
          <a:prstGeom prst="roundRect">
            <a:avLst>
              <a:gd name="adj" fmla="val 1072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2" tIns="22856" rIns="45712" bIns="228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L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Atención de Salud a Residentes</a:t>
            </a:r>
          </a:p>
        </p:txBody>
      </p:sp>
      <p:sp>
        <p:nvSpPr>
          <p:cNvPr id="35" name="Google Shape;698;p39"/>
          <p:cNvSpPr/>
          <p:nvPr/>
        </p:nvSpPr>
        <p:spPr>
          <a:xfrm rot="-8100000">
            <a:off x="2823582" y="2757705"/>
            <a:ext cx="195430" cy="195430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/>
          </a:p>
        </p:txBody>
      </p:sp>
      <p:sp>
        <p:nvSpPr>
          <p:cNvPr id="36" name="Google Shape;698;p39"/>
          <p:cNvSpPr/>
          <p:nvPr/>
        </p:nvSpPr>
        <p:spPr>
          <a:xfrm rot="-8100000">
            <a:off x="5747109" y="3730080"/>
            <a:ext cx="195430" cy="195430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/>
          </a:p>
        </p:txBody>
      </p:sp>
      <p:sp>
        <p:nvSpPr>
          <p:cNvPr id="37" name="Rectángulo redondeado 36">
            <a:hlinkClick r:id="rId7"/>
          </p:cNvPr>
          <p:cNvSpPr/>
          <p:nvPr/>
        </p:nvSpPr>
        <p:spPr>
          <a:xfrm>
            <a:off x="6114741" y="3655783"/>
            <a:ext cx="2383692" cy="396192"/>
          </a:xfrm>
          <a:prstGeom prst="roundRect">
            <a:avLst>
              <a:gd name="adj" fmla="val 1072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2" tIns="22856" rIns="45712" bIns="228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L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Cuidados Diarios</a:t>
            </a:r>
          </a:p>
        </p:txBody>
      </p:sp>
      <p:sp>
        <p:nvSpPr>
          <p:cNvPr id="38" name="Google Shape;694;p39">
            <a:hlinkClick r:id="rId8"/>
          </p:cNvPr>
          <p:cNvSpPr txBox="1"/>
          <p:nvPr/>
        </p:nvSpPr>
        <p:spPr>
          <a:xfrm>
            <a:off x="6100775" y="3124360"/>
            <a:ext cx="239765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/>
            <a:r>
              <a:rPr lang="es-CL" sz="900" dirty="0">
                <a:latin typeface="Calibri"/>
                <a:ea typeface="Calibri"/>
                <a:cs typeface="Calibri"/>
                <a:sym typeface="Calibri"/>
              </a:rPr>
              <a:t>https://drive.google.com/drive/folders/1Y5tAmR59XBP4lMYVxKpkAc_-BdtG9e4v?usp=drive_link</a:t>
            </a:r>
            <a:endParaRPr sz="900" dirty="0"/>
          </a:p>
        </p:txBody>
      </p:sp>
      <p:sp>
        <p:nvSpPr>
          <p:cNvPr id="39" name="Rectángulo redondeado 38">
            <a:hlinkClick r:id="rId9"/>
          </p:cNvPr>
          <p:cNvSpPr/>
          <p:nvPr/>
        </p:nvSpPr>
        <p:spPr>
          <a:xfrm>
            <a:off x="6114741" y="2662438"/>
            <a:ext cx="2383692" cy="396192"/>
          </a:xfrm>
          <a:prstGeom prst="roundRect">
            <a:avLst>
              <a:gd name="adj" fmla="val 1072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2" tIns="22856" rIns="45712" bIns="228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L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Voluntarios</a:t>
            </a:r>
          </a:p>
        </p:txBody>
      </p:sp>
      <p:sp>
        <p:nvSpPr>
          <p:cNvPr id="40" name="Google Shape;698;p39"/>
          <p:cNvSpPr/>
          <p:nvPr/>
        </p:nvSpPr>
        <p:spPr>
          <a:xfrm rot="-8100000">
            <a:off x="5747110" y="2754083"/>
            <a:ext cx="195430" cy="195430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/>
          </a:p>
        </p:txBody>
      </p:sp>
      <p:sp>
        <p:nvSpPr>
          <p:cNvPr id="41" name="Google Shape;691;p39">
            <a:hlinkClick r:id="rId3"/>
          </p:cNvPr>
          <p:cNvSpPr txBox="1"/>
          <p:nvPr/>
        </p:nvSpPr>
        <p:spPr>
          <a:xfrm>
            <a:off x="3157842" y="2069971"/>
            <a:ext cx="2490975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/>
            <a:r>
              <a:rPr lang="es-CL" sz="900" dirty="0">
                <a:latin typeface="Calibri"/>
                <a:ea typeface="Calibri"/>
                <a:cs typeface="Calibri"/>
                <a:sym typeface="Calibri"/>
              </a:rPr>
              <a:t>https://drive.google.com/drive/folders/1Des43SEm7k-pDE5RLK-cRJkHN9zntXUT?usp=drive_link</a:t>
            </a:r>
            <a:endParaRPr lang="es-CL" sz="900" dirty="0"/>
          </a:p>
        </p:txBody>
      </p:sp>
      <p:sp>
        <p:nvSpPr>
          <p:cNvPr id="42" name="Rectángulo redondeado 41">
            <a:hlinkClick r:id="rId10"/>
          </p:cNvPr>
          <p:cNvSpPr/>
          <p:nvPr/>
        </p:nvSpPr>
        <p:spPr>
          <a:xfrm>
            <a:off x="3157843" y="1608049"/>
            <a:ext cx="2383692" cy="396192"/>
          </a:xfrm>
          <a:prstGeom prst="roundRect">
            <a:avLst>
              <a:gd name="adj" fmla="val 1072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2" tIns="22856" rIns="45712" bIns="228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L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Residentes</a:t>
            </a:r>
          </a:p>
        </p:txBody>
      </p:sp>
      <p:sp>
        <p:nvSpPr>
          <p:cNvPr id="43" name="Google Shape;698;p39"/>
          <p:cNvSpPr/>
          <p:nvPr/>
        </p:nvSpPr>
        <p:spPr>
          <a:xfrm rot="-8100000">
            <a:off x="2823582" y="1703316"/>
            <a:ext cx="195430" cy="195430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/>
          </a:p>
        </p:txBody>
      </p:sp>
      <p:sp>
        <p:nvSpPr>
          <p:cNvPr id="44" name="Rectángulo redondeado 43">
            <a:hlinkClick r:id="rId11"/>
          </p:cNvPr>
          <p:cNvSpPr/>
          <p:nvPr/>
        </p:nvSpPr>
        <p:spPr>
          <a:xfrm>
            <a:off x="6114741" y="1607827"/>
            <a:ext cx="2383692" cy="396192"/>
          </a:xfrm>
          <a:prstGeom prst="roundRect">
            <a:avLst>
              <a:gd name="adj" fmla="val 1072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2" tIns="22856" rIns="45712" bIns="228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L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Acompañamiento Espiritual</a:t>
            </a:r>
          </a:p>
        </p:txBody>
      </p:sp>
      <p:sp>
        <p:nvSpPr>
          <p:cNvPr id="45" name="Google Shape;698;p39"/>
          <p:cNvSpPr/>
          <p:nvPr/>
        </p:nvSpPr>
        <p:spPr>
          <a:xfrm rot="-8100000">
            <a:off x="5747110" y="1699472"/>
            <a:ext cx="195430" cy="195430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/>
          </a:p>
        </p:txBody>
      </p:sp>
      <p:sp>
        <p:nvSpPr>
          <p:cNvPr id="46" name="Google Shape;691;p39">
            <a:hlinkClick r:id="rId3"/>
          </p:cNvPr>
          <p:cNvSpPr txBox="1"/>
          <p:nvPr/>
        </p:nvSpPr>
        <p:spPr>
          <a:xfrm>
            <a:off x="6114741" y="2069971"/>
            <a:ext cx="2490975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/>
            <a:r>
              <a:rPr lang="es-CL" sz="900" dirty="0">
                <a:latin typeface="Calibri"/>
                <a:ea typeface="Calibri"/>
                <a:cs typeface="Calibri"/>
                <a:sym typeface="Calibri"/>
              </a:rPr>
              <a:t>https://drive.google.com/drive/folders/1VoSWmcVUJtb2Ak37WDoNTSPhQc2tChpf?usp=sharing</a:t>
            </a:r>
            <a:endParaRPr lang="es-CL" sz="900" dirty="0"/>
          </a:p>
        </p:txBody>
      </p:sp>
      <p:cxnSp>
        <p:nvCxnSpPr>
          <p:cNvPr id="48" name="Google Shape;706;p39"/>
          <p:cNvCxnSpPr/>
          <p:nvPr/>
        </p:nvCxnSpPr>
        <p:spPr>
          <a:xfrm>
            <a:off x="2631763" y="1684562"/>
            <a:ext cx="35475" cy="2797042"/>
          </a:xfrm>
          <a:prstGeom prst="straightConnector1">
            <a:avLst/>
          </a:prstGeom>
          <a:noFill/>
          <a:ln w="19050" cap="flat" cmpd="sng">
            <a:solidFill>
              <a:srgbClr val="AB0A3F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50" name="Google Shape;694;g34c0daa681d_4_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92572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14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72000"/>
          </a:blip>
          <a:stretch>
            <a:fillRect/>
          </a:stretch>
        </a:blip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g34c0daa681d_4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2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671;g3398e2c279b_0_255"/>
          <p:cNvSpPr txBox="1"/>
          <p:nvPr/>
        </p:nvSpPr>
        <p:spPr>
          <a:xfrm>
            <a:off x="170026" y="474692"/>
            <a:ext cx="4661421" cy="544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marL="269946">
              <a:lnSpc>
                <a:spcPct val="90000"/>
              </a:lnSpc>
              <a:buSzPts val="6000"/>
            </a:pPr>
            <a:r>
              <a:rPr lang="en-US" sz="3599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Galería</a:t>
            </a:r>
            <a:r>
              <a:rPr lang="en-US" sz="3599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599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Iconos</a:t>
            </a:r>
            <a:endParaRPr sz="3599" dirty="0">
              <a:solidFill>
                <a:schemeClr val="dk1"/>
              </a:solidFill>
            </a:endParaRPr>
          </a:p>
        </p:txBody>
      </p:sp>
      <p:sp>
        <p:nvSpPr>
          <p:cNvPr id="13" name="Google Shape;675;g3398e2c279b_0_255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416" y="1765557"/>
            <a:ext cx="311112" cy="3015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998" y="1641531"/>
            <a:ext cx="455557" cy="4269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40" y="1594040"/>
            <a:ext cx="425398" cy="4174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88" y="1662165"/>
            <a:ext cx="396827" cy="3857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238" y="1760795"/>
            <a:ext cx="304763" cy="3063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843" y="1675281"/>
            <a:ext cx="374604" cy="38730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998" y="2171406"/>
            <a:ext cx="431747" cy="4317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09" y="2165563"/>
            <a:ext cx="398414" cy="42063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416" y="2183211"/>
            <a:ext cx="478972" cy="44824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030" y="1664958"/>
            <a:ext cx="319782" cy="41746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625" y="2204426"/>
            <a:ext cx="359204" cy="42017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031" y="2224294"/>
            <a:ext cx="326985" cy="40317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513" y="2218715"/>
            <a:ext cx="392064" cy="40793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788" y="264476"/>
            <a:ext cx="1244448" cy="96508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665" y="2803557"/>
            <a:ext cx="398414" cy="42063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50" y="2782922"/>
            <a:ext cx="315874" cy="46190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883" y="2853645"/>
            <a:ext cx="355974" cy="368207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415" y="2802115"/>
            <a:ext cx="433335" cy="39047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698" y="2769575"/>
            <a:ext cx="428573" cy="42063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370" y="2819575"/>
            <a:ext cx="406350" cy="355557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729" y="3579909"/>
            <a:ext cx="388890" cy="209525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083" y="3445136"/>
            <a:ext cx="406350" cy="407938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35" y="3469740"/>
            <a:ext cx="398414" cy="358731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207" y="3418281"/>
            <a:ext cx="420636" cy="393652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105" y="3418282"/>
            <a:ext cx="461906" cy="414287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977" y="3459421"/>
            <a:ext cx="523811" cy="379366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74" y="4077152"/>
            <a:ext cx="368255" cy="373017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133" y="4057310"/>
            <a:ext cx="357144" cy="412699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18" y="4061279"/>
            <a:ext cx="404763" cy="404763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516" y="4132620"/>
            <a:ext cx="428573" cy="374604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966" y="4034294"/>
            <a:ext cx="455557" cy="45873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619" y="4055724"/>
            <a:ext cx="458731" cy="415874"/>
          </a:xfrm>
          <a:prstGeom prst="rect">
            <a:avLst/>
          </a:prstGeom>
        </p:spPr>
      </p:pic>
      <p:pic>
        <p:nvPicPr>
          <p:cNvPr id="50" name="Google Shape;626;p38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4597302" y="1677416"/>
            <a:ext cx="208183" cy="284384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671;p38"/>
          <p:cNvSpPr txBox="1"/>
          <p:nvPr/>
        </p:nvSpPr>
        <p:spPr>
          <a:xfrm>
            <a:off x="5509891" y="3303726"/>
            <a:ext cx="2249767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900" dirty="0">
                <a:latin typeface="Calibri"/>
                <a:ea typeface="Calibri"/>
                <a:cs typeface="Calibri"/>
                <a:sym typeface="Calibri"/>
              </a:rPr>
              <a:t>https://drive.google.com/drive/folders/1yYg3ZpU1g6lzv04s4KVgRJqCRUjkthzv?usp=sharing</a:t>
            </a:r>
            <a:endParaRPr sz="900" dirty="0"/>
          </a:p>
        </p:txBody>
      </p:sp>
      <p:sp>
        <p:nvSpPr>
          <p:cNvPr id="52" name="Google Shape;674;p38"/>
          <p:cNvSpPr txBox="1"/>
          <p:nvPr/>
        </p:nvSpPr>
        <p:spPr>
          <a:xfrm>
            <a:off x="5530669" y="2047881"/>
            <a:ext cx="2572968" cy="4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1400" dirty="0">
                <a:latin typeface="Calibri"/>
                <a:ea typeface="Calibri"/>
                <a:cs typeface="Calibri"/>
                <a:sym typeface="Calibri"/>
              </a:rPr>
              <a:t>En el link encontrarás los iconos en blanco, negro y </a:t>
            </a:r>
            <a:r>
              <a:rPr lang="es-CL" sz="1400" dirty="0" err="1">
                <a:latin typeface="Calibri"/>
                <a:ea typeface="Calibri"/>
                <a:cs typeface="Calibri"/>
                <a:sym typeface="Calibri"/>
              </a:rPr>
              <a:t>burdeo</a:t>
            </a:r>
            <a:r>
              <a:rPr lang="es-CL" sz="14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dirty="0"/>
          </a:p>
        </p:txBody>
      </p:sp>
      <p:sp>
        <p:nvSpPr>
          <p:cNvPr id="53" name="Rectángulo redondeado 52">
            <a:hlinkClick r:id="rId37"/>
          </p:cNvPr>
          <p:cNvSpPr/>
          <p:nvPr/>
        </p:nvSpPr>
        <p:spPr>
          <a:xfrm>
            <a:off x="5474819" y="2818346"/>
            <a:ext cx="2383692" cy="396192"/>
          </a:xfrm>
          <a:prstGeom prst="roundRect">
            <a:avLst>
              <a:gd name="adj" fmla="val 1072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2" tIns="22856" rIns="45712" bIns="228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L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ICONOS</a:t>
            </a:r>
          </a:p>
        </p:txBody>
      </p:sp>
      <p:sp>
        <p:nvSpPr>
          <p:cNvPr id="54" name="Google Shape;698;p39"/>
          <p:cNvSpPr/>
          <p:nvPr/>
        </p:nvSpPr>
        <p:spPr>
          <a:xfrm rot="-8100000">
            <a:off x="5140558" y="2913614"/>
            <a:ext cx="195430" cy="195430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/>
            <a:endParaRPr sz="350"/>
          </a:p>
        </p:txBody>
      </p:sp>
    </p:spTree>
    <p:extLst>
      <p:ext uri="{BB962C8B-B14F-4D97-AF65-F5344CB8AC3E}">
        <p14:creationId xmlns:p14="http://schemas.microsoft.com/office/powerpoint/2010/main" val="14163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" y="50"/>
            <a:ext cx="3680192" cy="514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212" y="1334871"/>
            <a:ext cx="1733249" cy="1472944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22"/>
          <p:cNvSpPr txBox="1"/>
          <p:nvPr/>
        </p:nvSpPr>
        <p:spPr>
          <a:xfrm>
            <a:off x="6211183" y="3595495"/>
            <a:ext cx="2489454" cy="46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algn="r">
              <a:buSzPts val="4800"/>
            </a:pPr>
            <a:r>
              <a:rPr lang="en-US" sz="2699" b="1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GRACIAS</a:t>
            </a:r>
            <a:endParaRPr sz="2699" b="1">
              <a:solidFill>
                <a:srgbClr val="AB15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22"/>
          <p:cNvSpPr/>
          <p:nvPr/>
        </p:nvSpPr>
        <p:spPr>
          <a:xfrm>
            <a:off x="612163" y="3183287"/>
            <a:ext cx="2017348" cy="46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4300"/>
            </a:pPr>
            <a:r>
              <a:rPr lang="en-US" sz="2699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Desde</a:t>
            </a:r>
            <a:r>
              <a:rPr lang="en-US" sz="2699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1967</a:t>
            </a:r>
            <a:endParaRPr sz="2699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22"/>
          <p:cNvSpPr/>
          <p:nvPr/>
        </p:nvSpPr>
        <p:spPr>
          <a:xfrm>
            <a:off x="612163" y="3644850"/>
            <a:ext cx="2222670" cy="35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1200"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 </a:t>
            </a:r>
            <a:r>
              <a:rPr lang="en-US" sz="1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servicio</a:t>
            </a: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las personas </a:t>
            </a:r>
            <a:r>
              <a:rPr lang="en-US" sz="1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mayores</a:t>
            </a: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buSzPts val="1200"/>
            </a:pPr>
            <a:r>
              <a:rPr lang="en-US" sz="1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vulnerables</a:t>
            </a: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desvalidas</a:t>
            </a: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Chile</a:t>
            </a: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22"/>
          <p:cNvSpPr/>
          <p:nvPr/>
        </p:nvSpPr>
        <p:spPr>
          <a:xfrm>
            <a:off x="5135972" y="4044860"/>
            <a:ext cx="3564666" cy="29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noAutofit/>
          </a:bodyPr>
          <a:lstStyle/>
          <a:p>
            <a:pPr algn="r">
              <a:buSzPts val="1400"/>
            </a:pPr>
            <a:r>
              <a:rPr lang="en-US" sz="10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«Les </a:t>
            </a:r>
            <a:r>
              <a:rPr lang="en-US" sz="1000" b="1" dirty="0" err="1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aseguro</a:t>
            </a:r>
            <a:r>
              <a:rPr lang="en-US" sz="10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1000" b="1" dirty="0" err="1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todo</a:t>
            </a:r>
            <a:r>
              <a:rPr lang="en-US" sz="10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 lo que </a:t>
            </a:r>
            <a:r>
              <a:rPr lang="en-US" sz="1000" b="1" dirty="0" err="1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hicieron</a:t>
            </a:r>
            <a:r>
              <a:rPr lang="en-US" sz="10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10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uno</a:t>
            </a:r>
            <a:r>
              <a:rPr lang="en-US" sz="10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000" b="1" dirty="0" err="1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mis</a:t>
            </a:r>
            <a:r>
              <a:rPr lang="en-US" sz="10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hermanos</a:t>
            </a:r>
            <a:r>
              <a:rPr lang="en-US" sz="10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b="1" dirty="0" err="1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aún</a:t>
            </a:r>
            <a:r>
              <a:rPr lang="en-US" sz="10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10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1000" b="1" dirty="0" err="1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lang="en-US" sz="10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pequeño</a:t>
            </a:r>
            <a:r>
              <a:rPr lang="en-US" sz="10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, lo </a:t>
            </a:r>
            <a:r>
              <a:rPr lang="en-US" sz="1000" b="1" dirty="0" err="1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hicieron</a:t>
            </a:r>
            <a:r>
              <a:rPr lang="en-US" sz="10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10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mí</a:t>
            </a:r>
            <a:r>
              <a:rPr lang="en-US" sz="10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” (Mateo 25:40)</a:t>
            </a:r>
            <a:endParaRPr sz="1000" b="1" dirty="0"/>
          </a:p>
        </p:txBody>
      </p:sp>
      <p:grpSp>
        <p:nvGrpSpPr>
          <p:cNvPr id="9" name="Grupo 8"/>
          <p:cNvGrpSpPr/>
          <p:nvPr/>
        </p:nvGrpSpPr>
        <p:grpSpPr>
          <a:xfrm>
            <a:off x="794" y="4660608"/>
            <a:ext cx="9158024" cy="513749"/>
            <a:chOff x="0" y="9322734"/>
            <a:chExt cx="18319228" cy="1027677"/>
          </a:xfrm>
        </p:grpSpPr>
        <p:sp>
          <p:nvSpPr>
            <p:cNvPr id="10" name="Rectángulo 9"/>
            <p:cNvSpPr/>
            <p:nvPr/>
          </p:nvSpPr>
          <p:spPr>
            <a:xfrm>
              <a:off x="4781550" y="9326880"/>
              <a:ext cx="13537678" cy="986355"/>
            </a:xfrm>
            <a:prstGeom prst="rect">
              <a:avLst/>
            </a:prstGeom>
            <a:solidFill>
              <a:srgbClr val="C31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2" tIns="22856" rIns="45712" bIns="2285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L" sz="350">
                <a:solidFill>
                  <a:srgbClr val="840332"/>
                </a:solidFill>
              </a:endParaRPr>
            </a:p>
          </p:txBody>
        </p:sp>
        <p:sp>
          <p:nvSpPr>
            <p:cNvPr id="11" name="Rectángulo 3"/>
            <p:cNvSpPr/>
            <p:nvPr/>
          </p:nvSpPr>
          <p:spPr>
            <a:xfrm>
              <a:off x="0" y="9322734"/>
              <a:ext cx="5591175" cy="986355"/>
            </a:xfrm>
            <a:custGeom>
              <a:avLst/>
              <a:gdLst>
                <a:gd name="connsiteX0" fmla="*/ 0 w 7121236"/>
                <a:gd name="connsiteY0" fmla="*/ 0 h 836726"/>
                <a:gd name="connsiteX1" fmla="*/ 7121236 w 7121236"/>
                <a:gd name="connsiteY1" fmla="*/ 0 h 836726"/>
                <a:gd name="connsiteX2" fmla="*/ 7121236 w 7121236"/>
                <a:gd name="connsiteY2" fmla="*/ 836726 h 836726"/>
                <a:gd name="connsiteX3" fmla="*/ 0 w 7121236"/>
                <a:gd name="connsiteY3" fmla="*/ 836726 h 836726"/>
                <a:gd name="connsiteX4" fmla="*/ 0 w 7121236"/>
                <a:gd name="connsiteY4" fmla="*/ 0 h 836726"/>
                <a:gd name="connsiteX0" fmla="*/ 0 w 7121236"/>
                <a:gd name="connsiteY0" fmla="*/ 0 h 836726"/>
                <a:gd name="connsiteX1" fmla="*/ 7121236 w 7121236"/>
                <a:gd name="connsiteY1" fmla="*/ 0 h 836726"/>
                <a:gd name="connsiteX2" fmla="*/ 6750695 w 7121236"/>
                <a:gd name="connsiteY2" fmla="*/ 836726 h 836726"/>
                <a:gd name="connsiteX3" fmla="*/ 0 w 7121236"/>
                <a:gd name="connsiteY3" fmla="*/ 836726 h 836726"/>
                <a:gd name="connsiteX4" fmla="*/ 0 w 7121236"/>
                <a:gd name="connsiteY4" fmla="*/ 0 h 836726"/>
                <a:gd name="connsiteX0" fmla="*/ 0 w 7121236"/>
                <a:gd name="connsiteY0" fmla="*/ 0 h 836726"/>
                <a:gd name="connsiteX1" fmla="*/ 7121236 w 7121236"/>
                <a:gd name="connsiteY1" fmla="*/ 0 h 836726"/>
                <a:gd name="connsiteX2" fmla="*/ 6738742 w 7121236"/>
                <a:gd name="connsiteY2" fmla="*/ 836726 h 836726"/>
                <a:gd name="connsiteX3" fmla="*/ 0 w 7121236"/>
                <a:gd name="connsiteY3" fmla="*/ 836726 h 836726"/>
                <a:gd name="connsiteX4" fmla="*/ 0 w 7121236"/>
                <a:gd name="connsiteY4" fmla="*/ 0 h 836726"/>
                <a:gd name="connsiteX0" fmla="*/ 0 w 7121236"/>
                <a:gd name="connsiteY0" fmla="*/ 0 h 836726"/>
                <a:gd name="connsiteX1" fmla="*/ 7121236 w 7121236"/>
                <a:gd name="connsiteY1" fmla="*/ 0 h 836726"/>
                <a:gd name="connsiteX2" fmla="*/ 6591940 w 7121236"/>
                <a:gd name="connsiteY2" fmla="*/ 823689 h 836726"/>
                <a:gd name="connsiteX3" fmla="*/ 0 w 7121236"/>
                <a:gd name="connsiteY3" fmla="*/ 836726 h 836726"/>
                <a:gd name="connsiteX4" fmla="*/ 0 w 7121236"/>
                <a:gd name="connsiteY4" fmla="*/ 0 h 836726"/>
                <a:gd name="connsiteX0" fmla="*/ 0 w 7121236"/>
                <a:gd name="connsiteY0" fmla="*/ 0 h 836726"/>
                <a:gd name="connsiteX1" fmla="*/ 7121236 w 7121236"/>
                <a:gd name="connsiteY1" fmla="*/ 0 h 836726"/>
                <a:gd name="connsiteX2" fmla="*/ 6591940 w 7121236"/>
                <a:gd name="connsiteY2" fmla="*/ 836726 h 836726"/>
                <a:gd name="connsiteX3" fmla="*/ 0 w 7121236"/>
                <a:gd name="connsiteY3" fmla="*/ 836726 h 836726"/>
                <a:gd name="connsiteX4" fmla="*/ 0 w 7121236"/>
                <a:gd name="connsiteY4" fmla="*/ 0 h 836726"/>
                <a:gd name="connsiteX0" fmla="*/ 0 w 7121236"/>
                <a:gd name="connsiteY0" fmla="*/ 0 h 836726"/>
                <a:gd name="connsiteX1" fmla="*/ 7121236 w 7121236"/>
                <a:gd name="connsiteY1" fmla="*/ 0 h 836726"/>
                <a:gd name="connsiteX2" fmla="*/ 6533218 w 7121236"/>
                <a:gd name="connsiteY2" fmla="*/ 836726 h 836726"/>
                <a:gd name="connsiteX3" fmla="*/ 0 w 7121236"/>
                <a:gd name="connsiteY3" fmla="*/ 836726 h 836726"/>
                <a:gd name="connsiteX4" fmla="*/ 0 w 7121236"/>
                <a:gd name="connsiteY4" fmla="*/ 0 h 83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21236" h="836726">
                  <a:moveTo>
                    <a:pt x="0" y="0"/>
                  </a:moveTo>
                  <a:lnTo>
                    <a:pt x="7121236" y="0"/>
                  </a:lnTo>
                  <a:lnTo>
                    <a:pt x="6533218" y="836726"/>
                  </a:lnTo>
                  <a:lnTo>
                    <a:pt x="0" y="8367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03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2" tIns="22856" rIns="45712" bIns="2285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L" sz="350">
                <a:solidFill>
                  <a:srgbClr val="840332"/>
                </a:solidFill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4123" y="9391512"/>
              <a:ext cx="1387547" cy="958899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9985" y="9728177"/>
              <a:ext cx="3813372" cy="333392"/>
            </a:xfrm>
            <a:prstGeom prst="rect">
              <a:avLst/>
            </a:prstGeom>
          </p:spPr>
        </p:pic>
      </p:grpSp>
      <p:sp>
        <p:nvSpPr>
          <p:cNvPr id="705" name="Google Shape;705;p22"/>
          <p:cNvSpPr txBox="1"/>
          <p:nvPr/>
        </p:nvSpPr>
        <p:spPr>
          <a:xfrm>
            <a:off x="612162" y="4783697"/>
            <a:ext cx="1850739" cy="230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>
              <a:buSzPts val="1500"/>
            </a:pPr>
            <a:r>
              <a:rPr lang="en-US" sz="12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www.fundacionlasrosas.cl</a:t>
            </a:r>
            <a:endParaRPr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2370" y="314"/>
            <a:ext cx="1175672" cy="5188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2339" y="314"/>
            <a:ext cx="1175672" cy="5188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"/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735" y="3178803"/>
            <a:ext cx="502503" cy="5025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6" name="Google Shape;196;p3"/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472" y="2441472"/>
            <a:ext cx="502504" cy="5018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97" name="Google Shape;197;p3"/>
          <p:cNvGrpSpPr/>
          <p:nvPr/>
        </p:nvGrpSpPr>
        <p:grpSpPr>
          <a:xfrm>
            <a:off x="3315826" y="532472"/>
            <a:ext cx="2444663" cy="501859"/>
            <a:chOff x="6383789" y="-237840"/>
            <a:chExt cx="4847117" cy="995053"/>
          </a:xfrm>
        </p:grpSpPr>
        <p:sp>
          <p:nvSpPr>
            <p:cNvPr id="198" name="Google Shape;198;p3"/>
            <p:cNvSpPr/>
            <p:nvPr/>
          </p:nvSpPr>
          <p:spPr>
            <a:xfrm>
              <a:off x="7451366" y="-80930"/>
              <a:ext cx="3779540" cy="701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92" tIns="22834" rIns="45692" bIns="22834" anchor="t" anchorCtr="0">
              <a:spAutoFit/>
            </a:bodyPr>
            <a:lstStyle/>
            <a:p>
              <a:pPr>
                <a:buSzPts val="2000"/>
              </a:pPr>
              <a:r>
                <a:rPr lang="en-US" sz="1000" b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Capellán General</a:t>
              </a:r>
              <a:endParaRPr sz="1000" b="1"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2000"/>
              </a:pPr>
              <a:r>
                <a:rPr lang="en-US" sz="1000" b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Pbro. </a:t>
              </a:r>
              <a:r>
                <a:rPr lang="en-US" sz="1000" b="1">
                  <a:latin typeface="Calibri"/>
                  <a:ea typeface="Calibri"/>
                  <a:cs typeface="Calibri"/>
                  <a:sym typeface="Calibri"/>
                </a:rPr>
                <a:t>Carlos Irarrázaval E.</a:t>
              </a:r>
              <a:endParaRPr sz="1000" b="1"/>
            </a:p>
          </p:txBody>
        </p:sp>
        <p:pic>
          <p:nvPicPr>
            <p:cNvPr id="199" name="Google Shape;199;p3"/>
            <p:cNvPicPr preferRelativeResize="0"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3789" y="-237840"/>
              <a:ext cx="996329" cy="9950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00" name="Google Shape;200;p3"/>
          <p:cNvGrpSpPr/>
          <p:nvPr/>
        </p:nvGrpSpPr>
        <p:grpSpPr>
          <a:xfrm>
            <a:off x="3439729" y="1161232"/>
            <a:ext cx="2599885" cy="501859"/>
            <a:chOff x="7378562" y="4172988"/>
            <a:chExt cx="5154880" cy="995053"/>
          </a:xfrm>
        </p:grpSpPr>
        <p:sp>
          <p:nvSpPr>
            <p:cNvPr id="201" name="Google Shape;201;p3"/>
            <p:cNvSpPr/>
            <p:nvPr/>
          </p:nvSpPr>
          <p:spPr>
            <a:xfrm>
              <a:off x="8476560" y="4304336"/>
              <a:ext cx="4056882" cy="701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92" tIns="22834" rIns="45692" bIns="22834" anchor="t" anchorCtr="0">
              <a:spAutoFit/>
            </a:bodyPr>
            <a:lstStyle/>
            <a:p>
              <a:pPr>
                <a:buSzPts val="2000"/>
              </a:pPr>
              <a:r>
                <a:rPr lang="en-US" sz="1000" b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Presidente</a:t>
              </a:r>
              <a:endParaRPr sz="1000" b="1"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2000"/>
              </a:pPr>
              <a:r>
                <a:rPr lang="en-US" sz="1000" b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Sr. Francisco Javier Allende D.</a:t>
              </a:r>
              <a:endParaRPr sz="1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2" name="Google Shape;202;p3"/>
            <p:cNvPicPr preferRelativeResize="0"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8562" y="4172988"/>
              <a:ext cx="996329" cy="9950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03" name="Google Shape;203;p3"/>
          <p:cNvGrpSpPr/>
          <p:nvPr/>
        </p:nvGrpSpPr>
        <p:grpSpPr>
          <a:xfrm>
            <a:off x="3464649" y="1804746"/>
            <a:ext cx="2301764" cy="502503"/>
            <a:chOff x="6806256" y="4705576"/>
            <a:chExt cx="4563787" cy="996329"/>
          </a:xfrm>
        </p:grpSpPr>
        <p:pic>
          <p:nvPicPr>
            <p:cNvPr id="204" name="Google Shape;204;p3"/>
            <p:cNvPicPr preferRelativeResize="0"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6256" y="4705576"/>
              <a:ext cx="996329" cy="99632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05" name="Google Shape;205;p3"/>
            <p:cNvSpPr/>
            <p:nvPr/>
          </p:nvSpPr>
          <p:spPr>
            <a:xfrm>
              <a:off x="7926229" y="4836373"/>
              <a:ext cx="3443814" cy="7016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92" tIns="22834" rIns="45692" bIns="22834" anchor="t" anchorCtr="0">
              <a:spAutoFit/>
            </a:bodyPr>
            <a:lstStyle/>
            <a:p>
              <a:pPr>
                <a:buSzPts val="2000"/>
              </a:pPr>
              <a:r>
                <a:rPr lang="en-US" sz="1000" b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Sr. Gustavo Alcalde L.</a:t>
              </a:r>
              <a:endParaRPr sz="350"/>
            </a:p>
            <a:p>
              <a:pPr>
                <a:buSzPts val="2000"/>
              </a:pPr>
              <a:r>
                <a:rPr lang="en-US" sz="1000" b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(Vicepresidente)</a:t>
              </a:r>
              <a:endParaRPr sz="1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3"/>
          <p:cNvSpPr/>
          <p:nvPr/>
        </p:nvSpPr>
        <p:spPr>
          <a:xfrm>
            <a:off x="3216800" y="267391"/>
            <a:ext cx="102554" cy="102554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692" tIns="22834" rIns="45692" bIns="22834" anchor="ctr" anchorCtr="0">
            <a:noAutofit/>
          </a:bodyPr>
          <a:lstStyle/>
          <a:p>
            <a:pPr algn="ctr">
              <a:buSzPts val="1400"/>
            </a:pPr>
            <a:endParaRPr sz="350">
              <a:solidFill>
                <a:srgbClr val="FFFFFF"/>
              </a:solidFill>
            </a:endParaRPr>
          </a:p>
        </p:txBody>
      </p:sp>
      <p:sp>
        <p:nvSpPr>
          <p:cNvPr id="207" name="Google Shape;207;p3"/>
          <p:cNvSpPr txBox="1"/>
          <p:nvPr/>
        </p:nvSpPr>
        <p:spPr>
          <a:xfrm>
            <a:off x="3376290" y="239191"/>
            <a:ext cx="843084" cy="20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2" tIns="22834" rIns="45692" bIns="22834" anchor="t" anchorCtr="0">
            <a:spAutoFit/>
          </a:bodyPr>
          <a:lstStyle/>
          <a:p>
            <a:pPr>
              <a:buSzPts val="2000"/>
            </a:pPr>
            <a:r>
              <a:rPr lang="en-US" sz="1000" b="1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DIRECTORIO</a:t>
            </a:r>
            <a:endParaRPr sz="1000"/>
          </a:p>
        </p:txBody>
      </p:sp>
      <p:grpSp>
        <p:nvGrpSpPr>
          <p:cNvPr id="208" name="Google Shape;208;p3"/>
          <p:cNvGrpSpPr/>
          <p:nvPr/>
        </p:nvGrpSpPr>
        <p:grpSpPr>
          <a:xfrm>
            <a:off x="3199508" y="3079236"/>
            <a:ext cx="2261735" cy="502503"/>
            <a:chOff x="6112010" y="7311333"/>
            <a:chExt cx="4484419" cy="996329"/>
          </a:xfrm>
        </p:grpSpPr>
        <p:pic>
          <p:nvPicPr>
            <p:cNvPr id="209" name="Google Shape;209;p3"/>
            <p:cNvPicPr preferRelativeResize="0"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2010" y="7311333"/>
              <a:ext cx="996329" cy="99632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10" name="Google Shape;210;p3"/>
            <p:cNvSpPr/>
            <p:nvPr/>
          </p:nvSpPr>
          <p:spPr>
            <a:xfrm>
              <a:off x="7215522" y="7683823"/>
              <a:ext cx="3380907" cy="39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92" tIns="22834" rIns="45692" bIns="22834" anchor="t" anchorCtr="0">
              <a:spAutoFit/>
            </a:bodyPr>
            <a:lstStyle/>
            <a:p>
              <a:pPr>
                <a:buSzPts val="2000"/>
              </a:pPr>
              <a:r>
                <a:rPr lang="en-US" sz="1000" b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Sra. Carolina Dell´Oro C</a:t>
              </a:r>
              <a:r>
                <a:rPr lang="en-US" sz="900" b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9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2941381" y="3681306"/>
            <a:ext cx="2176263" cy="502503"/>
            <a:chOff x="5181532" y="8739056"/>
            <a:chExt cx="4314950" cy="996330"/>
          </a:xfrm>
        </p:grpSpPr>
        <p:pic>
          <p:nvPicPr>
            <p:cNvPr id="212" name="Google Shape;212;p3"/>
            <p:cNvPicPr preferRelativeResize="0"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1532" y="8739056"/>
              <a:ext cx="996330" cy="99633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13" name="Google Shape;213;p3"/>
            <p:cNvSpPr/>
            <p:nvPr/>
          </p:nvSpPr>
          <p:spPr>
            <a:xfrm>
              <a:off x="6279237" y="9051735"/>
              <a:ext cx="3217245" cy="396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92" tIns="22834" rIns="45692" bIns="22834" anchor="t" anchorCtr="0">
              <a:spAutoFit/>
            </a:bodyPr>
            <a:lstStyle/>
            <a:p>
              <a:pPr>
                <a:buSzPts val="2000"/>
              </a:pPr>
              <a:r>
                <a:rPr lang="en-US" sz="1000" b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Sr. Fernando Larraín C</a:t>
              </a:r>
              <a:r>
                <a:rPr lang="en-US" sz="900" b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35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2650657" y="4300165"/>
            <a:ext cx="2102282" cy="502503"/>
            <a:chOff x="4836396" y="9917655"/>
            <a:chExt cx="4168267" cy="996330"/>
          </a:xfrm>
        </p:grpSpPr>
        <p:pic>
          <p:nvPicPr>
            <p:cNvPr id="215" name="Google Shape;215;p3"/>
            <p:cNvPicPr preferRelativeResize="0"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6396" y="9917655"/>
              <a:ext cx="995055" cy="99633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16" name="Google Shape;216;p3"/>
            <p:cNvSpPr/>
            <p:nvPr/>
          </p:nvSpPr>
          <p:spPr>
            <a:xfrm>
              <a:off x="5966997" y="10243658"/>
              <a:ext cx="3037666" cy="396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92" tIns="22834" rIns="45692" bIns="22834" anchor="t" anchorCtr="0">
              <a:spAutoFit/>
            </a:bodyPr>
            <a:lstStyle/>
            <a:p>
              <a:pPr>
                <a:buSzPts val="2000"/>
              </a:pPr>
              <a:r>
                <a:rPr lang="en-US" sz="1000" b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Sr. Rafael Vergara A</a:t>
              </a:r>
              <a:r>
                <a:rPr lang="en-US" sz="900" b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350"/>
            </a:p>
          </p:txBody>
        </p:sp>
      </p:grpSp>
      <p:sp>
        <p:nvSpPr>
          <p:cNvPr id="217" name="Google Shape;217;p3"/>
          <p:cNvSpPr/>
          <p:nvPr/>
        </p:nvSpPr>
        <p:spPr>
          <a:xfrm>
            <a:off x="6633326" y="1947863"/>
            <a:ext cx="102554" cy="102554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692" tIns="22834" rIns="45692" bIns="22834" anchor="ctr" anchorCtr="0">
            <a:noAutofit/>
          </a:bodyPr>
          <a:lstStyle/>
          <a:p>
            <a:pPr algn="ctr">
              <a:buSzPts val="1400"/>
            </a:pPr>
            <a:endParaRPr sz="350">
              <a:solidFill>
                <a:srgbClr val="FFFFFF"/>
              </a:solidFill>
            </a:endParaRPr>
          </a:p>
        </p:txBody>
      </p:sp>
      <p:sp>
        <p:nvSpPr>
          <p:cNvPr id="218" name="Google Shape;218;p3"/>
          <p:cNvSpPr txBox="1"/>
          <p:nvPr/>
        </p:nvSpPr>
        <p:spPr>
          <a:xfrm>
            <a:off x="6848662" y="1834506"/>
            <a:ext cx="2264754" cy="35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2" tIns="22834" rIns="45692" bIns="22834" anchor="t" anchorCtr="0">
            <a:spAutoFit/>
          </a:bodyPr>
          <a:lstStyle/>
          <a:p>
            <a:pPr>
              <a:buSzPts val="2000"/>
            </a:pPr>
            <a:r>
              <a:rPr lang="en-US" sz="1000" b="1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ASESORES / </a:t>
            </a:r>
            <a:endParaRPr sz="350"/>
          </a:p>
          <a:p>
            <a:pPr>
              <a:buSzPts val="2000"/>
            </a:pPr>
            <a:r>
              <a:rPr lang="en-US" sz="1000" b="1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DIRECTORES SUBROGANTES</a:t>
            </a:r>
            <a:endParaRPr sz="1000"/>
          </a:p>
        </p:txBody>
      </p:sp>
      <p:sp>
        <p:nvSpPr>
          <p:cNvPr id="219" name="Google Shape;219;p3"/>
          <p:cNvSpPr/>
          <p:nvPr/>
        </p:nvSpPr>
        <p:spPr>
          <a:xfrm>
            <a:off x="6688042" y="3330057"/>
            <a:ext cx="1711851" cy="20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2" tIns="22834" rIns="45692" bIns="22834" anchor="t" anchorCtr="0">
            <a:spAutoFit/>
          </a:bodyPr>
          <a:lstStyle/>
          <a:p>
            <a:pPr>
              <a:buSzPts val="2000"/>
            </a:pPr>
            <a:r>
              <a:rPr lang="en-US" sz="1000" b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Sr. Alberto Domínguez C.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3942232" y="2548019"/>
            <a:ext cx="1775545" cy="35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2" tIns="22834" rIns="45692" bIns="22834" anchor="t" anchorCtr="0">
            <a:spAutoFit/>
          </a:bodyPr>
          <a:lstStyle/>
          <a:p>
            <a:pPr>
              <a:buSzPts val="2000"/>
            </a:pPr>
            <a:r>
              <a:rPr lang="en-US" sz="1000" b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Sr. Andrés Irarrázabal U.</a:t>
            </a:r>
            <a:endParaRPr sz="350"/>
          </a:p>
          <a:p>
            <a:pPr>
              <a:buSzPts val="2000"/>
            </a:pPr>
            <a:r>
              <a:rPr lang="en-US" sz="1000" b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(Secretario)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3"/>
          <p:cNvPicPr preferRelativeResize="0"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623" y="2509055"/>
            <a:ext cx="502503" cy="5025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22" name="Google Shape;222;p3"/>
          <p:cNvSpPr/>
          <p:nvPr/>
        </p:nvSpPr>
        <p:spPr>
          <a:xfrm>
            <a:off x="6811915" y="2692401"/>
            <a:ext cx="1726349" cy="20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2" tIns="22834" rIns="45692" bIns="22834" anchor="t" anchorCtr="0">
            <a:spAutoFit/>
          </a:bodyPr>
          <a:lstStyle/>
          <a:p>
            <a:pPr>
              <a:buSzPts val="2000"/>
            </a:pPr>
            <a:r>
              <a:rPr lang="en-US" sz="10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Sra. Carolina </a:t>
            </a:r>
            <a:r>
              <a:rPr lang="en-US" sz="1000" b="1" dirty="0" smtClean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Pérez-</a:t>
            </a:r>
            <a:r>
              <a:rPr lang="en-US" sz="1000" b="1" dirty="0" err="1" smtClean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Iñigo</a:t>
            </a:r>
            <a:r>
              <a:rPr lang="en-US" sz="1000" b="1" dirty="0" smtClean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G.</a:t>
            </a:r>
            <a:endParaRPr sz="1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"/>
          <p:cNvSpPr txBox="1"/>
          <p:nvPr/>
        </p:nvSpPr>
        <p:spPr>
          <a:xfrm>
            <a:off x="479511" y="356383"/>
            <a:ext cx="2888802" cy="117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9" rIns="68551" bIns="34269" anchor="t" anchorCtr="0">
            <a:spAutoFit/>
          </a:bodyPr>
          <a:lstStyle/>
          <a:p>
            <a:pPr>
              <a:buSzPts val="7200"/>
            </a:pPr>
            <a:r>
              <a:rPr lang="en-US" sz="3599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Nuestra Organización</a:t>
            </a:r>
            <a:endParaRPr sz="3599"/>
          </a:p>
        </p:txBody>
      </p:sp>
      <p:sp>
        <p:nvSpPr>
          <p:cNvPr id="224" name="Google Shape;224;p3"/>
          <p:cNvSpPr txBox="1"/>
          <p:nvPr/>
        </p:nvSpPr>
        <p:spPr>
          <a:xfrm>
            <a:off x="540947" y="1533394"/>
            <a:ext cx="2135070" cy="39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9" rIns="68551" bIns="34269" anchor="t" anchorCtr="0">
            <a:spAutoFit/>
          </a:bodyPr>
          <a:lstStyle/>
          <a:p>
            <a:pPr>
              <a:buSzPts val="4200"/>
            </a:pPr>
            <a:r>
              <a:rPr lang="en-US" sz="2100" b="1">
                <a:latin typeface="Calibri"/>
                <a:ea typeface="Calibri"/>
                <a:cs typeface="Calibri"/>
                <a:sym typeface="Calibri"/>
              </a:rPr>
              <a:t>DIRECTORIO 2025</a:t>
            </a:r>
            <a:endParaRPr sz="1050"/>
          </a:p>
        </p:txBody>
      </p:sp>
      <p:sp>
        <p:nvSpPr>
          <p:cNvPr id="225" name="Google Shape;225;p3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52201" y="4551417"/>
            <a:ext cx="3091006" cy="591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2201" y="4551417"/>
            <a:ext cx="3091006" cy="591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2" name="Google Shape;232;p6"/>
          <p:cNvGrpSpPr/>
          <p:nvPr/>
        </p:nvGrpSpPr>
        <p:grpSpPr>
          <a:xfrm>
            <a:off x="2585339" y="30078"/>
            <a:ext cx="3496632" cy="5164663"/>
            <a:chOff x="3487101" y="0"/>
            <a:chExt cx="4643072" cy="6858000"/>
          </a:xfrm>
        </p:grpSpPr>
        <p:pic>
          <p:nvPicPr>
            <p:cNvPr id="233" name="Google Shape;233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7101" y="0"/>
              <a:ext cx="155403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6"/>
            <p:cNvSpPr/>
            <p:nvPr/>
          </p:nvSpPr>
          <p:spPr>
            <a:xfrm>
              <a:off x="5307229" y="1382040"/>
              <a:ext cx="2130710" cy="469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pPr>
                <a:buSzPts val="2000"/>
              </a:pPr>
              <a:r>
                <a:rPr lang="en-US" sz="1000" b="1" dirty="0" err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Gerente</a:t>
              </a:r>
              <a:r>
                <a:rPr lang="en-US" sz="1000" b="1" dirty="0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 General</a:t>
              </a:r>
              <a:endParaRPr sz="1000" b="1" dirty="0"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2000"/>
              </a:pPr>
              <a:r>
                <a:rPr lang="en-US" sz="1000" b="1" dirty="0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Sr. Edgardo </a:t>
              </a:r>
              <a:r>
                <a:rPr lang="en-US" sz="1000" b="1" dirty="0" err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Fuenzalida</a:t>
              </a:r>
              <a:r>
                <a:rPr lang="en-US" sz="1000" b="1" dirty="0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 R. </a:t>
              </a:r>
              <a:endParaRPr sz="1000"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4634008" y="899552"/>
              <a:ext cx="135558" cy="135558"/>
            </a:xfrm>
            <a:prstGeom prst="ellipse">
              <a:avLst/>
            </a:prstGeom>
            <a:solidFill>
              <a:srgbClr val="AB0A3F"/>
            </a:solidFill>
            <a:ln>
              <a:noFill/>
            </a:ln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>
                <a:buSzPts val="1400"/>
              </a:pPr>
              <a:endParaRPr sz="350">
                <a:solidFill>
                  <a:schemeClr val="lt1"/>
                </a:solidFill>
              </a:endParaRPr>
            </a:p>
          </p:txBody>
        </p:sp>
        <p:pic>
          <p:nvPicPr>
            <p:cNvPr id="236" name="Google Shape;236;p6"/>
            <p:cNvPicPr preferRelativeResize="0"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0466" y="1308196"/>
              <a:ext cx="664220" cy="664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grpSp>
          <p:nvGrpSpPr>
            <p:cNvPr id="237" name="Google Shape;237;p6"/>
            <p:cNvGrpSpPr/>
            <p:nvPr/>
          </p:nvGrpSpPr>
          <p:grpSpPr>
            <a:xfrm>
              <a:off x="4634008" y="2212529"/>
              <a:ext cx="3496165" cy="664220"/>
              <a:chOff x="4651194" y="2321176"/>
              <a:chExt cx="3496165" cy="664220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5379959" y="2408639"/>
                <a:ext cx="2767400" cy="4699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5" tIns="22846" rIns="45705" bIns="22846" anchor="t" anchorCtr="0">
                <a:spAutoFit/>
              </a:bodyPr>
              <a:lstStyle/>
              <a:p>
                <a:pPr>
                  <a:buSzPts val="2000"/>
                </a:pPr>
                <a:r>
                  <a:rPr lang="en-US" sz="1000" b="1" dirty="0" err="1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Dirección</a:t>
                </a:r>
                <a:r>
                  <a:rPr lang="en-US" sz="1000" b="1" dirty="0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de </a:t>
                </a:r>
                <a:r>
                  <a:rPr lang="en-US" sz="1000" b="1" dirty="0" err="1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Gestión</a:t>
                </a:r>
                <a:r>
                  <a:rPr lang="en-US" sz="1000" b="1" dirty="0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de </a:t>
                </a:r>
                <a:r>
                  <a:rPr lang="en-US" sz="1000" b="1" dirty="0" err="1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Hogares</a:t>
                </a:r>
                <a:endParaRPr sz="1000" b="1" dirty="0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>
                  <a:buSzPts val="2000"/>
                </a:pPr>
                <a:r>
                  <a:rPr lang="en-US" sz="1000" b="1" dirty="0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Sr. Max </a:t>
                </a:r>
                <a:r>
                  <a:rPr lang="en-US" sz="1000" b="1" dirty="0" err="1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Donoso</a:t>
                </a:r>
                <a:r>
                  <a:rPr lang="en-US" sz="1000" b="1" dirty="0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F.</a:t>
                </a:r>
                <a:endParaRPr sz="1000" b="1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9" name="Google Shape;239;p6"/>
              <p:cNvPicPr preferRelativeResize="0"/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51194" y="2321176"/>
                <a:ext cx="664220" cy="66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240" name="Google Shape;240;p6"/>
            <p:cNvGrpSpPr/>
            <p:nvPr/>
          </p:nvGrpSpPr>
          <p:grpSpPr>
            <a:xfrm>
              <a:off x="4560466" y="3100392"/>
              <a:ext cx="2817674" cy="664220"/>
              <a:chOff x="4507661" y="3458042"/>
              <a:chExt cx="2817674" cy="664220"/>
            </a:xfrm>
          </p:grpSpPr>
          <p:sp>
            <p:nvSpPr>
              <p:cNvPr id="241" name="Google Shape;241;p6"/>
              <p:cNvSpPr/>
              <p:nvPr/>
            </p:nvSpPr>
            <p:spPr>
              <a:xfrm>
                <a:off x="5267696" y="3568094"/>
                <a:ext cx="2057639" cy="4699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5" tIns="22846" rIns="45705" bIns="22846" anchor="t" anchorCtr="0">
                <a:spAutoFit/>
              </a:bodyPr>
              <a:lstStyle/>
              <a:p>
                <a:pPr>
                  <a:buSzPts val="2000"/>
                </a:pPr>
                <a:r>
                  <a:rPr lang="en-US" sz="1000" b="1" dirty="0" err="1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Dirección</a:t>
                </a:r>
                <a:r>
                  <a:rPr lang="en-US" sz="1000" b="1" dirty="0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de </a:t>
                </a:r>
                <a:r>
                  <a:rPr lang="en-US" sz="1000" b="1" dirty="0" err="1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Misión</a:t>
                </a:r>
                <a:endParaRPr sz="1000" b="1" dirty="0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>
                  <a:buSzPts val="2000"/>
                </a:pPr>
                <a:r>
                  <a:rPr lang="en-US" sz="1000" b="1" dirty="0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Sr. Juan Carlos Silva A.</a:t>
                </a:r>
                <a:endParaRPr sz="1000" b="1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2" name="Google Shape;242;p6"/>
              <p:cNvPicPr preferRelativeResize="0"/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07661" y="3458042"/>
                <a:ext cx="664220" cy="66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243" name="Google Shape;243;p6"/>
            <p:cNvGrpSpPr/>
            <p:nvPr/>
          </p:nvGrpSpPr>
          <p:grpSpPr>
            <a:xfrm>
              <a:off x="4337237" y="3949369"/>
              <a:ext cx="2807995" cy="664220"/>
              <a:chOff x="4278398" y="4236188"/>
              <a:chExt cx="2807995" cy="664220"/>
            </a:xfrm>
          </p:grpSpPr>
          <p:sp>
            <p:nvSpPr>
              <p:cNvPr id="244" name="Google Shape;244;p6"/>
              <p:cNvSpPr/>
              <p:nvPr/>
            </p:nvSpPr>
            <p:spPr>
              <a:xfrm>
                <a:off x="5039854" y="4385674"/>
                <a:ext cx="2046539" cy="4699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5" tIns="22846" rIns="45705" bIns="22846" anchor="t" anchorCtr="0">
                <a:spAutoFit/>
              </a:bodyPr>
              <a:lstStyle/>
              <a:p>
                <a:pPr>
                  <a:buSzPts val="2000"/>
                </a:pPr>
                <a:r>
                  <a:rPr lang="en-US" sz="1000" b="1" dirty="0" err="1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Dirección</a:t>
                </a:r>
                <a:r>
                  <a:rPr lang="en-US" sz="1000" b="1" dirty="0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de Personas</a:t>
                </a:r>
                <a:endParaRPr sz="1000" b="1" dirty="0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>
                  <a:buSzPts val="2000"/>
                </a:pPr>
                <a:r>
                  <a:rPr lang="en-US" sz="1000" b="1" dirty="0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Sr. Gregorio </a:t>
                </a:r>
                <a:r>
                  <a:rPr lang="en-US" sz="1000" b="1" dirty="0" err="1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Airola</a:t>
                </a:r>
                <a:r>
                  <a:rPr lang="en-US" sz="1000" b="1" dirty="0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G.</a:t>
                </a:r>
                <a:endParaRPr sz="1000" b="1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5" name="Google Shape;245;p6"/>
              <p:cNvPicPr preferRelativeResize="0"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78398" y="4236188"/>
                <a:ext cx="664220" cy="66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246" name="Google Shape;246;p6"/>
            <p:cNvGrpSpPr/>
            <p:nvPr/>
          </p:nvGrpSpPr>
          <p:grpSpPr>
            <a:xfrm>
              <a:off x="3978103" y="4762278"/>
              <a:ext cx="3253686" cy="664220"/>
              <a:chOff x="3946288" y="4993860"/>
              <a:chExt cx="3253686" cy="664220"/>
            </a:xfrm>
          </p:grpSpPr>
          <p:sp>
            <p:nvSpPr>
              <p:cNvPr id="247" name="Google Shape;247;p6"/>
              <p:cNvSpPr/>
              <p:nvPr/>
            </p:nvSpPr>
            <p:spPr>
              <a:xfrm>
                <a:off x="4737752" y="5149993"/>
                <a:ext cx="2462222" cy="4699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5" tIns="22846" rIns="45705" bIns="22846" anchor="t" anchorCtr="0">
                <a:spAutoFit/>
              </a:bodyPr>
              <a:lstStyle/>
              <a:p>
                <a:pPr>
                  <a:buSzPts val="2000"/>
                </a:pPr>
                <a:r>
                  <a:rPr lang="en-US" sz="1000" b="1" dirty="0" err="1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Dirección</a:t>
                </a:r>
                <a:r>
                  <a:rPr lang="en-US" sz="1000" b="1" dirty="0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de </a:t>
                </a:r>
                <a:r>
                  <a:rPr lang="en-US" sz="1000" b="1" dirty="0" err="1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Desarrollo</a:t>
                </a:r>
                <a:endParaRPr sz="1000" b="1" dirty="0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>
                  <a:buSzPts val="2000"/>
                </a:pPr>
                <a:r>
                  <a:rPr lang="en-US" sz="1000" b="1" dirty="0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Sra. Tatiana </a:t>
                </a:r>
                <a:r>
                  <a:rPr lang="en-US" sz="1000" b="1" dirty="0" err="1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Viveros</a:t>
                </a:r>
                <a:r>
                  <a:rPr lang="en-US" sz="1000" b="1" dirty="0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A.</a:t>
                </a:r>
                <a:endParaRPr sz="1000" b="1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8" name="Google Shape;248;p6"/>
              <p:cNvPicPr preferRelativeResize="0"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6288" y="4993860"/>
                <a:ext cx="664220" cy="66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249" name="Google Shape;249;p6"/>
            <p:cNvGrpSpPr/>
            <p:nvPr/>
          </p:nvGrpSpPr>
          <p:grpSpPr>
            <a:xfrm>
              <a:off x="3703236" y="5611255"/>
              <a:ext cx="3900797" cy="664220"/>
              <a:chOff x="3585376" y="5756455"/>
              <a:chExt cx="3900797" cy="664220"/>
            </a:xfrm>
          </p:grpSpPr>
          <p:sp>
            <p:nvSpPr>
              <p:cNvPr id="250" name="Google Shape;250;p6"/>
              <p:cNvSpPr/>
              <p:nvPr/>
            </p:nvSpPr>
            <p:spPr>
              <a:xfrm>
                <a:off x="4361894" y="5873222"/>
                <a:ext cx="3124279" cy="4699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5" tIns="22846" rIns="45705" bIns="22846" anchor="t" anchorCtr="0">
                <a:spAutoFit/>
              </a:bodyPr>
              <a:lstStyle/>
              <a:p>
                <a:pPr>
                  <a:buSzPts val="2000"/>
                </a:pPr>
                <a:r>
                  <a:rPr lang="en-US" sz="1000" b="1" dirty="0" err="1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Dirección</a:t>
                </a:r>
                <a:r>
                  <a:rPr lang="en-US" sz="1000" b="1" dirty="0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de </a:t>
                </a:r>
                <a:r>
                  <a:rPr lang="en-US" sz="1000" b="1" dirty="0" err="1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Administración</a:t>
                </a:r>
                <a:r>
                  <a:rPr lang="en-US" sz="1000" b="1" dirty="0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y </a:t>
                </a:r>
                <a:r>
                  <a:rPr lang="en-US" sz="1000" b="1" dirty="0" err="1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Finanzas</a:t>
                </a:r>
                <a:endParaRPr sz="1000" b="1" dirty="0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>
                  <a:buSzPts val="2000"/>
                </a:pPr>
                <a:r>
                  <a:rPr lang="en-US" sz="1000" b="1" dirty="0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Sra. Pamela </a:t>
                </a:r>
                <a:r>
                  <a:rPr lang="en-US" sz="1000" b="1" dirty="0" err="1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Crocco</a:t>
                </a:r>
                <a:r>
                  <a:rPr lang="en-US" sz="1000" b="1" dirty="0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B.</a:t>
                </a:r>
                <a:endParaRPr sz="1000" b="1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1" name="Google Shape;251;p6"/>
              <p:cNvPicPr preferRelativeResize="0"/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5376" y="5756455"/>
                <a:ext cx="664220" cy="66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252" name="Google Shape;252;p6"/>
            <p:cNvSpPr txBox="1"/>
            <p:nvPr/>
          </p:nvSpPr>
          <p:spPr>
            <a:xfrm>
              <a:off x="4873815" y="823589"/>
              <a:ext cx="1545617" cy="265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pPr>
                <a:buSzPts val="2000"/>
              </a:pPr>
              <a:r>
                <a:rPr lang="en-US" sz="1000" b="1">
                  <a:solidFill>
                    <a:srgbClr val="AB0A3F"/>
                  </a:solidFill>
                  <a:latin typeface="Calibri"/>
                  <a:ea typeface="Calibri"/>
                  <a:cs typeface="Calibri"/>
                  <a:sym typeface="Calibri"/>
                </a:rPr>
                <a:t>ADMINISTRACIÓN</a:t>
              </a:r>
              <a:endParaRPr sz="1000"/>
            </a:p>
          </p:txBody>
        </p:sp>
      </p:grpSp>
      <p:sp>
        <p:nvSpPr>
          <p:cNvPr id="253" name="Google Shape;253;p6"/>
          <p:cNvSpPr txBox="1"/>
          <p:nvPr/>
        </p:nvSpPr>
        <p:spPr>
          <a:xfrm>
            <a:off x="479511" y="345929"/>
            <a:ext cx="2888802" cy="117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9" rIns="68551" bIns="34269" anchor="t" anchorCtr="0">
            <a:spAutoFit/>
          </a:bodyPr>
          <a:lstStyle/>
          <a:p>
            <a:pPr>
              <a:buSzPts val="7200"/>
            </a:pPr>
            <a:r>
              <a:rPr lang="en-US" sz="3599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Nuestra</a:t>
            </a:r>
            <a:r>
              <a:rPr lang="en-US" sz="3599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99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Organización</a:t>
            </a:r>
            <a:endParaRPr sz="3599" dirty="0"/>
          </a:p>
        </p:txBody>
      </p:sp>
      <p:sp>
        <p:nvSpPr>
          <p:cNvPr id="254" name="Google Shape;254;p6"/>
          <p:cNvSpPr txBox="1"/>
          <p:nvPr/>
        </p:nvSpPr>
        <p:spPr>
          <a:xfrm>
            <a:off x="540946" y="1522940"/>
            <a:ext cx="2402616" cy="39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9" rIns="68551" bIns="34269" anchor="t" anchorCtr="0">
            <a:spAutoFit/>
          </a:bodyPr>
          <a:lstStyle/>
          <a:p>
            <a:pPr>
              <a:buSzPts val="4200"/>
            </a:pPr>
            <a:r>
              <a:rPr lang="en-US" sz="2100" b="1">
                <a:latin typeface="Calibri"/>
                <a:ea typeface="Calibri"/>
                <a:cs typeface="Calibri"/>
                <a:sym typeface="Calibri"/>
              </a:rPr>
              <a:t>ADMINISTRACIÓN</a:t>
            </a:r>
            <a:endParaRPr sz="1050"/>
          </a:p>
        </p:txBody>
      </p:sp>
      <p:pic>
        <p:nvPicPr>
          <p:cNvPr id="256" name="Google Shape;256;p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727121" y="50"/>
            <a:ext cx="1165499" cy="51433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" name="Google Shape;257;p6"/>
          <p:cNvGrpSpPr/>
          <p:nvPr/>
        </p:nvGrpSpPr>
        <p:grpSpPr>
          <a:xfrm>
            <a:off x="6592772" y="1399134"/>
            <a:ext cx="2601915" cy="497507"/>
            <a:chOff x="8527699" y="1885191"/>
            <a:chExt cx="3469359" cy="663369"/>
          </a:xfrm>
        </p:grpSpPr>
        <p:sp>
          <p:nvSpPr>
            <p:cNvPr id="258" name="Google Shape;258;p6"/>
            <p:cNvSpPr/>
            <p:nvPr/>
          </p:nvSpPr>
          <p:spPr>
            <a:xfrm>
              <a:off x="9282057" y="1983632"/>
              <a:ext cx="2715001" cy="523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SzPts val="1200"/>
              </a:pPr>
              <a:r>
                <a:rPr lang="en-US" sz="1000" b="1" dirty="0" err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Fiscalía</a:t>
              </a:r>
              <a:endParaRPr sz="1000" b="1" dirty="0"/>
            </a:p>
            <a:p>
              <a:pPr>
                <a:buSzPts val="1300"/>
              </a:pPr>
              <a:r>
                <a:rPr lang="en-US" sz="1000" b="1" dirty="0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Sra. </a:t>
              </a:r>
              <a:r>
                <a:rPr lang="en-US" sz="1000" b="1" dirty="0" err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María</a:t>
              </a:r>
              <a:r>
                <a:rPr lang="en-US" sz="1000" b="1" dirty="0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 Claudia Ripoll G.</a:t>
              </a:r>
              <a:endParaRPr sz="1000"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9" name="Google Shape;259;p6"/>
            <p:cNvPicPr preferRelativeResize="0"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27699" y="1885191"/>
              <a:ext cx="664220" cy="66336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60" name="Google Shape;260;p6"/>
          <p:cNvGrpSpPr/>
          <p:nvPr/>
        </p:nvGrpSpPr>
        <p:grpSpPr>
          <a:xfrm>
            <a:off x="6610137" y="2026766"/>
            <a:ext cx="2368148" cy="498145"/>
            <a:chOff x="8550859" y="2702397"/>
            <a:chExt cx="3157659" cy="664220"/>
          </a:xfrm>
        </p:grpSpPr>
        <p:sp>
          <p:nvSpPr>
            <p:cNvPr id="261" name="Google Shape;261;p6"/>
            <p:cNvSpPr/>
            <p:nvPr/>
          </p:nvSpPr>
          <p:spPr>
            <a:xfrm>
              <a:off x="9293823" y="2818527"/>
              <a:ext cx="2414695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SzPts val="1200"/>
              </a:pPr>
              <a:r>
                <a:rPr lang="en-US" sz="1000" b="1" dirty="0" err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Auditoría</a:t>
              </a:r>
              <a:r>
                <a:rPr lang="en-US" sz="1000" b="1" dirty="0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000" b="1" dirty="0" err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Interna</a:t>
              </a:r>
              <a:endParaRPr sz="1000" b="1" dirty="0"/>
            </a:p>
            <a:p>
              <a:pPr>
                <a:buSzPts val="1300"/>
              </a:pPr>
              <a:r>
                <a:rPr lang="en-US" sz="1000" b="1" dirty="0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Sr. Jaime </a:t>
              </a:r>
              <a:r>
                <a:rPr lang="en-US" sz="1000" b="1" dirty="0" err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Bawlitza</a:t>
              </a:r>
              <a:r>
                <a:rPr lang="en-US" sz="1000" b="1" dirty="0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 V.</a:t>
              </a:r>
              <a:endParaRPr sz="1000"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2" name="Google Shape;262;p6"/>
            <p:cNvPicPr preferRelativeResize="0"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0859" y="2702397"/>
              <a:ext cx="664220" cy="664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263" name="Google Shape;263;p6"/>
          <p:cNvSpPr/>
          <p:nvPr/>
        </p:nvSpPr>
        <p:spPr>
          <a:xfrm>
            <a:off x="7034810" y="2732000"/>
            <a:ext cx="1960310" cy="39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noAutofit/>
          </a:bodyPr>
          <a:lstStyle/>
          <a:p>
            <a:pPr>
              <a:buSzPts val="1200"/>
            </a:pPr>
            <a:r>
              <a:rPr lang="en-US" sz="1000" b="1" dirty="0" err="1" smtClean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Comunicaciones</a:t>
            </a:r>
            <a:r>
              <a:rPr lang="en-US" sz="1000" b="1" dirty="0" smtClean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 smtClean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Corporativas</a:t>
            </a:r>
            <a:endParaRPr sz="1000" b="1" dirty="0"/>
          </a:p>
          <a:p>
            <a:pPr>
              <a:buSzPts val="1300"/>
            </a:pPr>
            <a:r>
              <a:rPr lang="en-US" sz="10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Sra. Marcela Bravo B.</a:t>
            </a:r>
            <a:endParaRPr sz="1000" b="1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4" name="Google Shape;264;p6"/>
          <p:cNvGrpSpPr/>
          <p:nvPr/>
        </p:nvGrpSpPr>
        <p:grpSpPr>
          <a:xfrm>
            <a:off x="6273706" y="3259402"/>
            <a:ext cx="1950081" cy="496333"/>
            <a:chOff x="8102259" y="4345978"/>
            <a:chExt cx="2600213" cy="661804"/>
          </a:xfrm>
        </p:grpSpPr>
        <p:sp>
          <p:nvSpPr>
            <p:cNvPr id="265" name="Google Shape;265;p6"/>
            <p:cNvSpPr/>
            <p:nvPr/>
          </p:nvSpPr>
          <p:spPr>
            <a:xfrm>
              <a:off x="8845073" y="4405038"/>
              <a:ext cx="1857399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 lvl="0">
                <a:buSzPts val="1200"/>
              </a:pPr>
              <a:r>
                <a:rPr lang="es-MX" sz="1000" b="1" dirty="0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Planificación Estratégica </a:t>
              </a:r>
            </a:p>
            <a:p>
              <a:pPr lvl="0">
                <a:buSzPts val="1200"/>
              </a:pPr>
              <a:r>
                <a:rPr lang="es-MX" sz="1000" b="1" dirty="0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y Control de Gestión</a:t>
              </a:r>
            </a:p>
            <a:p>
              <a:pPr lvl="0">
                <a:buSzPts val="1200"/>
              </a:pPr>
              <a:r>
                <a:rPr lang="en-US" sz="1000" b="1" dirty="0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Sr. </a:t>
              </a:r>
              <a:r>
                <a:rPr lang="en-US" sz="1000" b="1" dirty="0" err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Jesús</a:t>
              </a:r>
              <a:r>
                <a:rPr lang="en-US" sz="1000" b="1" dirty="0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000" b="1" dirty="0" err="1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Vivas</a:t>
              </a:r>
              <a:r>
                <a:rPr lang="en-US" sz="1000" b="1" dirty="0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 R.</a:t>
              </a:r>
              <a:endParaRPr sz="1000"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6" name="Google Shape;266;p6"/>
            <p:cNvPicPr preferRelativeResize="0"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259" y="4345978"/>
              <a:ext cx="660956" cy="66180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267" name="Google Shape;267;p6"/>
          <p:cNvPicPr preferRelativeResize="0"/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94" y="2626778"/>
            <a:ext cx="530895" cy="530895"/>
          </a:xfrm>
          <a:prstGeom prst="rect">
            <a:avLst/>
          </a:prstGeom>
          <a:noFill/>
          <a:ln>
            <a:noFill/>
          </a:ln>
          <a:effectLst>
            <a:outerShdw blurRad="28575" dist="38100" dir="1260000" algn="bl" rotWithShape="0">
              <a:srgbClr val="000000">
                <a:alpha val="39000"/>
              </a:srgbClr>
            </a:outerShdw>
          </a:effectLst>
        </p:spPr>
      </p:pic>
      <p:sp>
        <p:nvSpPr>
          <p:cNvPr id="39" name="Google Shape;225;p3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6949" y="-3414"/>
            <a:ext cx="3796257" cy="5141422"/>
          </a:xfrm>
          <a:prstGeom prst="rect">
            <a:avLst/>
          </a:prstGeom>
          <a:effectLst/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" y="-7468"/>
            <a:ext cx="6330270" cy="514749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12930" y="337045"/>
            <a:ext cx="5676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Congregaciones Religiosas en Hogares FLR</a:t>
            </a:r>
            <a:endParaRPr lang="es-CL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Marcador de contenido 4"/>
          <p:cNvSpPr txBox="1">
            <a:spLocks/>
          </p:cNvSpPr>
          <p:nvPr/>
        </p:nvSpPr>
        <p:spPr>
          <a:xfrm>
            <a:off x="212930" y="1062235"/>
            <a:ext cx="5970308" cy="140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-89982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bg1"/>
                </a:solidFill>
              </a:rPr>
              <a:t>Canonesas de la Cruz 				</a:t>
            </a:r>
            <a:r>
              <a:rPr lang="es-CL" sz="1400" dirty="0" smtClean="0">
                <a:solidFill>
                  <a:schemeClr val="bg1"/>
                </a:solidFill>
              </a:rPr>
              <a:t>H </a:t>
            </a:r>
            <a:r>
              <a:rPr lang="es-CL" sz="1400" dirty="0">
                <a:solidFill>
                  <a:schemeClr val="bg1"/>
                </a:solidFill>
              </a:rPr>
              <a:t>- 21</a:t>
            </a:r>
          </a:p>
          <a:p>
            <a:pPr marL="0" indent="-89982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bg1"/>
                </a:solidFill>
              </a:rPr>
              <a:t>Misioneras de San Antonio María </a:t>
            </a:r>
            <a:r>
              <a:rPr lang="es-CL" sz="1400" dirty="0" err="1">
                <a:solidFill>
                  <a:schemeClr val="bg1"/>
                </a:solidFill>
              </a:rPr>
              <a:t>Claret</a:t>
            </a:r>
            <a:r>
              <a:rPr lang="es-CL" sz="1400" dirty="0">
                <a:solidFill>
                  <a:schemeClr val="bg1"/>
                </a:solidFill>
              </a:rPr>
              <a:t> 		</a:t>
            </a:r>
            <a:r>
              <a:rPr lang="es-CL" sz="1400" dirty="0" smtClean="0">
                <a:solidFill>
                  <a:schemeClr val="bg1"/>
                </a:solidFill>
              </a:rPr>
              <a:t>H </a:t>
            </a:r>
            <a:r>
              <a:rPr lang="es-CL" sz="1400" dirty="0">
                <a:solidFill>
                  <a:schemeClr val="bg1"/>
                </a:solidFill>
              </a:rPr>
              <a:t>- 27</a:t>
            </a:r>
          </a:p>
          <a:p>
            <a:pPr marL="0" indent="-89982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bg1"/>
                </a:solidFill>
              </a:rPr>
              <a:t>Hijas del Sagrado Corazón de Jesús			</a:t>
            </a:r>
            <a:r>
              <a:rPr lang="es-CL" sz="1400" dirty="0" smtClean="0">
                <a:solidFill>
                  <a:schemeClr val="bg1"/>
                </a:solidFill>
              </a:rPr>
              <a:t>H </a:t>
            </a:r>
            <a:r>
              <a:rPr lang="es-CL" sz="1400" dirty="0">
                <a:solidFill>
                  <a:schemeClr val="bg1"/>
                </a:solidFill>
              </a:rPr>
              <a:t>-</a:t>
            </a:r>
            <a:r>
              <a:rPr lang="es-CL" sz="1400" dirty="0" smtClean="0">
                <a:solidFill>
                  <a:schemeClr val="bg1"/>
                </a:solidFill>
              </a:rPr>
              <a:t> 34, 2</a:t>
            </a:r>
            <a:endParaRPr lang="es-CL" sz="1400" dirty="0">
              <a:solidFill>
                <a:schemeClr val="bg1"/>
              </a:solidFill>
            </a:endParaRPr>
          </a:p>
          <a:p>
            <a:pPr marL="0" indent="-89982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bg1"/>
                </a:solidFill>
              </a:rPr>
              <a:t>Hermanas Franciscanas de la Inmaculada Concepción	</a:t>
            </a:r>
            <a:r>
              <a:rPr lang="es-CL" sz="1400" dirty="0" smtClean="0">
                <a:solidFill>
                  <a:schemeClr val="bg1"/>
                </a:solidFill>
              </a:rPr>
              <a:t>H </a:t>
            </a:r>
            <a:r>
              <a:rPr lang="es-CL" sz="1400" dirty="0">
                <a:solidFill>
                  <a:schemeClr val="bg1"/>
                </a:solidFill>
              </a:rPr>
              <a:t>- 28, 5, 18 y 8</a:t>
            </a:r>
          </a:p>
          <a:p>
            <a:pPr marL="0" indent="-89982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bg1"/>
                </a:solidFill>
              </a:rPr>
              <a:t>Siervas del Sagrado Corazón de Jesús y </a:t>
            </a:r>
            <a:r>
              <a:rPr lang="es-CL" sz="1400" dirty="0" smtClean="0">
                <a:solidFill>
                  <a:schemeClr val="bg1"/>
                </a:solidFill>
              </a:rPr>
              <a:t>Los </a:t>
            </a:r>
            <a:r>
              <a:rPr lang="es-CL" sz="1400" dirty="0">
                <a:solidFill>
                  <a:schemeClr val="bg1"/>
                </a:solidFill>
              </a:rPr>
              <a:t>Pobres	</a:t>
            </a:r>
            <a:r>
              <a:rPr lang="es-CL" sz="1400" dirty="0" smtClean="0">
                <a:solidFill>
                  <a:schemeClr val="bg1"/>
                </a:solidFill>
              </a:rPr>
              <a:t>H </a:t>
            </a:r>
            <a:r>
              <a:rPr lang="es-CL" sz="1400" dirty="0">
                <a:solidFill>
                  <a:schemeClr val="bg1"/>
                </a:solidFill>
              </a:rPr>
              <a:t>- 26, 37, 14</a:t>
            </a:r>
          </a:p>
          <a:p>
            <a:pPr marL="0" indent="-89982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bg1"/>
                </a:solidFill>
              </a:rPr>
              <a:t>Misioneras de la Caridad de María Inmaculada 		H - </a:t>
            </a:r>
            <a:r>
              <a:rPr lang="es-CL" sz="1400" dirty="0" smtClean="0">
                <a:solidFill>
                  <a:schemeClr val="bg1"/>
                </a:solidFill>
              </a:rPr>
              <a:t>23</a:t>
            </a:r>
            <a:endParaRPr lang="es-CL" sz="1400" dirty="0">
              <a:solidFill>
                <a:schemeClr val="bg1"/>
              </a:solidFill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322140" y="2780829"/>
            <a:ext cx="5686509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214195" y="3025010"/>
            <a:ext cx="517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Congregaciones Religiosas </a:t>
            </a:r>
            <a:r>
              <a:rPr lang="es-CL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Externas</a:t>
            </a:r>
            <a:endParaRPr lang="es-CL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Marcador de contenido 4"/>
          <p:cNvSpPr txBox="1">
            <a:spLocks/>
          </p:cNvSpPr>
          <p:nvPr/>
        </p:nvSpPr>
        <p:spPr>
          <a:xfrm>
            <a:off x="212930" y="3583186"/>
            <a:ext cx="5970308" cy="13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-89982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bg1"/>
                </a:solidFill>
              </a:rPr>
              <a:t>Hijas de Santa María del Corazón de Jesús</a:t>
            </a:r>
            <a:r>
              <a:rPr lang="es-CL" sz="1500" dirty="0">
                <a:solidFill>
                  <a:schemeClr val="bg1"/>
                </a:solidFill>
              </a:rPr>
              <a:t> 		</a:t>
            </a:r>
            <a:r>
              <a:rPr lang="es-CL" sz="1500" dirty="0" smtClean="0">
                <a:solidFill>
                  <a:schemeClr val="bg1"/>
                </a:solidFill>
              </a:rPr>
              <a:t>H </a:t>
            </a:r>
            <a:r>
              <a:rPr lang="es-CL" sz="1500" dirty="0" smtClean="0">
                <a:solidFill>
                  <a:schemeClr val="bg1"/>
                </a:solidFill>
              </a:rPr>
              <a:t>- 1</a:t>
            </a:r>
          </a:p>
          <a:p>
            <a:pPr marL="0" indent="-89982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s-CL" sz="1500" dirty="0" smtClean="0">
                <a:solidFill>
                  <a:schemeClr val="bg1"/>
                </a:solidFill>
              </a:rPr>
              <a:t>Familia Espiritual Padre Mariano			H - 9</a:t>
            </a:r>
          </a:p>
          <a:p>
            <a:pPr marL="0" indent="-89982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s-CL" sz="1500" dirty="0" smtClean="0">
                <a:solidFill>
                  <a:schemeClr val="bg1"/>
                </a:solidFill>
              </a:rPr>
              <a:t>Hermanas Misioneras de la Caridad		H - 20</a:t>
            </a:r>
            <a:endParaRPr lang="es-CL" sz="1500" dirty="0">
              <a:solidFill>
                <a:schemeClr val="bg1"/>
              </a:solidFill>
            </a:endParaRPr>
          </a:p>
          <a:p>
            <a:pPr marL="0" indent="-89982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sz="1500" dirty="0" smtClean="0">
                <a:solidFill>
                  <a:schemeClr val="bg1"/>
                </a:solidFill>
              </a:rPr>
              <a:t>Misioneras </a:t>
            </a:r>
            <a:r>
              <a:rPr lang="es-ES" sz="1500" dirty="0">
                <a:solidFill>
                  <a:schemeClr val="bg1"/>
                </a:solidFill>
              </a:rPr>
              <a:t>Servidoras de la Palabra </a:t>
            </a:r>
            <a:r>
              <a:rPr lang="es-CL" sz="1500" dirty="0">
                <a:solidFill>
                  <a:schemeClr val="bg1"/>
                </a:solidFill>
              </a:rPr>
              <a:t>		H </a:t>
            </a:r>
            <a:r>
              <a:rPr lang="es-CL" sz="1500" dirty="0" smtClean="0">
                <a:solidFill>
                  <a:schemeClr val="bg1"/>
                </a:solidFill>
              </a:rPr>
              <a:t>- 29</a:t>
            </a:r>
            <a:endParaRPr lang="es-CL" sz="1500" dirty="0">
              <a:solidFill>
                <a:schemeClr val="bg1"/>
              </a:solidFill>
            </a:endParaRPr>
          </a:p>
        </p:txBody>
      </p:sp>
      <p:pic>
        <p:nvPicPr>
          <p:cNvPr id="16" name="Google Shape;39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71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09;p11"/>
          <p:cNvSpPr txBox="1"/>
          <p:nvPr/>
        </p:nvSpPr>
        <p:spPr>
          <a:xfrm>
            <a:off x="509857" y="365948"/>
            <a:ext cx="2557306" cy="6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3599" b="1" dirty="0"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599" dirty="0"/>
          </a:p>
        </p:txBody>
      </p:sp>
      <p:pic>
        <p:nvPicPr>
          <p:cNvPr id="14" name="Google Shape;213;p1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9694" y="315748"/>
            <a:ext cx="491614" cy="50809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212;p11"/>
          <p:cNvSpPr txBox="1"/>
          <p:nvPr/>
        </p:nvSpPr>
        <p:spPr>
          <a:xfrm>
            <a:off x="2780704" y="439021"/>
            <a:ext cx="4252588" cy="46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2699" b="1" dirty="0">
                <a:latin typeface="Calibri"/>
                <a:ea typeface="Calibri"/>
                <a:cs typeface="Calibri"/>
                <a:sym typeface="Calibri"/>
              </a:rPr>
              <a:t>/ ORGANIZACIÓN REGIONAL</a:t>
            </a:r>
            <a:endParaRPr sz="2699" dirty="0"/>
          </a:p>
        </p:txBody>
      </p:sp>
      <p:pic>
        <p:nvPicPr>
          <p:cNvPr id="41" name="Google Shape;23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2201" y="4551417"/>
            <a:ext cx="3091006" cy="59163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225;p3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" name="Grupo 49"/>
          <p:cNvGrpSpPr/>
          <p:nvPr/>
        </p:nvGrpSpPr>
        <p:grpSpPr>
          <a:xfrm>
            <a:off x="587817" y="1062653"/>
            <a:ext cx="2722880" cy="1813412"/>
            <a:chOff x="551692" y="2613439"/>
            <a:chExt cx="5446706" cy="3627453"/>
          </a:xfrm>
        </p:grpSpPr>
        <p:sp>
          <p:nvSpPr>
            <p:cNvPr id="4" name="Rectángulo 3"/>
            <p:cNvSpPr/>
            <p:nvPr/>
          </p:nvSpPr>
          <p:spPr>
            <a:xfrm>
              <a:off x="551692" y="2613439"/>
              <a:ext cx="5446706" cy="362745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350"/>
            </a:p>
          </p:txBody>
        </p:sp>
        <p:sp>
          <p:nvSpPr>
            <p:cNvPr id="15" name="Google Shape;214;p11"/>
            <p:cNvSpPr txBox="1"/>
            <p:nvPr/>
          </p:nvSpPr>
          <p:spPr>
            <a:xfrm>
              <a:off x="3101263" y="3250780"/>
              <a:ext cx="2806195" cy="1785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r>
                <a:rPr lang="es-CL" sz="900" b="1" dirty="0">
                  <a:solidFill>
                    <a:srgbClr val="AB0A3F"/>
                  </a:solidFill>
                  <a:latin typeface="Calibri"/>
                  <a:ea typeface="Calibri"/>
                  <a:cs typeface="Calibri"/>
                  <a:sym typeface="Calibri"/>
                </a:rPr>
                <a:t>CONSEJO REGIONAL</a:t>
              </a:r>
              <a:endParaRPr sz="900" dirty="0"/>
            </a:p>
            <a:p>
              <a:pPr marL="85708" indent="-85708">
                <a:buSzPts val="1000"/>
                <a:buFont typeface="Arial"/>
                <a:buChar char="•"/>
              </a:pP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Marcos Carrasco </a:t>
              </a:r>
              <a:r>
                <a:rPr lang="es-CL" sz="900" dirty="0" smtClean="0">
                  <a:latin typeface="Calibri"/>
                  <a:ea typeface="Calibri"/>
                  <a:cs typeface="Calibri"/>
                  <a:sym typeface="Calibri"/>
                </a:rPr>
                <a:t>    </a:t>
              </a:r>
              <a:r>
                <a:rPr lang="es-CL" sz="900" b="1" dirty="0" smtClean="0"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es-CL" sz="900" b="1" dirty="0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/>
                </a:rPr>
                <a:t>Presidente)</a:t>
              </a:r>
              <a:endParaRPr sz="9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85708" indent="-85708">
                <a:buSzPts val="1000"/>
                <a:buFont typeface="Arial"/>
                <a:buChar char="•"/>
              </a:pP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Marcela </a:t>
              </a:r>
              <a:r>
                <a:rPr lang="es-CL" sz="900" b="1" dirty="0" err="1">
                  <a:latin typeface="Calibri"/>
                  <a:ea typeface="Calibri"/>
                  <a:cs typeface="Calibri"/>
                  <a:sym typeface="Calibri"/>
                </a:rPr>
                <a:t>Bosker</a:t>
              </a:r>
              <a:endParaRPr sz="900" b="1" dirty="0"/>
            </a:p>
            <a:p>
              <a:pPr marL="85708" indent="-85708">
                <a:buSzPts val="1000"/>
                <a:buFont typeface="Arial"/>
                <a:buChar char="•"/>
              </a:pPr>
              <a:r>
                <a:rPr lang="es-CL" sz="900" b="1" dirty="0" err="1">
                  <a:latin typeface="Calibri"/>
                  <a:ea typeface="Calibri"/>
                  <a:cs typeface="Calibri"/>
                  <a:sym typeface="Calibri"/>
                </a:rPr>
                <a:t>Maureen</a:t>
              </a: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 Gallardo</a:t>
              </a:r>
              <a:endParaRPr sz="900" b="1" dirty="0"/>
            </a:p>
            <a:p>
              <a:pPr marL="85708" indent="-85708">
                <a:buSzPts val="1000"/>
                <a:buFont typeface="Arial"/>
                <a:buChar char="•"/>
              </a:pP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Paola Arce</a:t>
              </a:r>
              <a:endParaRPr sz="900" b="1" dirty="0"/>
            </a:p>
          </p:txBody>
        </p:sp>
        <p:sp>
          <p:nvSpPr>
            <p:cNvPr id="16" name="Google Shape;215;p11"/>
            <p:cNvSpPr txBox="1"/>
            <p:nvPr/>
          </p:nvSpPr>
          <p:spPr>
            <a:xfrm>
              <a:off x="551692" y="2613439"/>
              <a:ext cx="5429567" cy="461688"/>
            </a:xfrm>
            <a:prstGeom prst="rect">
              <a:avLst/>
            </a:prstGeom>
            <a:solidFill>
              <a:srgbClr val="AB0A3F"/>
            </a:solidFill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r>
                <a:rPr lang="es-CL" sz="12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REGIÓN DE COQUIMBO</a:t>
              </a:r>
              <a:endParaRPr lang="es-CL" sz="1200" dirty="0"/>
            </a:p>
          </p:txBody>
        </p:sp>
        <p:sp>
          <p:nvSpPr>
            <p:cNvPr id="27" name="Google Shape;214;p11"/>
            <p:cNvSpPr txBox="1"/>
            <p:nvPr/>
          </p:nvSpPr>
          <p:spPr>
            <a:xfrm>
              <a:off x="712428" y="3250780"/>
              <a:ext cx="2228101" cy="646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r>
                <a:rPr lang="es-CL" sz="900" b="1" dirty="0">
                  <a:solidFill>
                    <a:srgbClr val="AB0A3F"/>
                  </a:solidFill>
                  <a:latin typeface="Calibri"/>
                  <a:ea typeface="Calibri"/>
                  <a:cs typeface="Calibri"/>
                  <a:sym typeface="Calibri"/>
                </a:rPr>
                <a:t>JEFA REGIONAL</a:t>
              </a:r>
              <a:endParaRPr sz="900" dirty="0"/>
            </a:p>
            <a:p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Priscilla González</a:t>
              </a:r>
              <a:endParaRPr sz="900" b="1" dirty="0"/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7319" y="4178390"/>
              <a:ext cx="838316" cy="1657578"/>
            </a:xfrm>
            <a:prstGeom prst="rect">
              <a:avLst/>
            </a:prstGeom>
          </p:spPr>
        </p:pic>
        <p:cxnSp>
          <p:nvCxnSpPr>
            <p:cNvPr id="44" name="Google Shape;330;g3522a828317_0_201"/>
            <p:cNvCxnSpPr/>
            <p:nvPr/>
          </p:nvCxnSpPr>
          <p:spPr>
            <a:xfrm>
              <a:off x="632040" y="6240892"/>
              <a:ext cx="5349219" cy="0"/>
            </a:xfrm>
            <a:prstGeom prst="straightConnector1">
              <a:avLst/>
            </a:prstGeom>
            <a:noFill/>
            <a:ln w="19050" cap="flat" cmpd="sng">
              <a:solidFill>
                <a:srgbClr val="AC103D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5" name="Rectángulo 4"/>
          <p:cNvSpPr/>
          <p:nvPr/>
        </p:nvSpPr>
        <p:spPr>
          <a:xfrm>
            <a:off x="3679026" y="1080610"/>
            <a:ext cx="2722880" cy="18134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50"/>
          </a:p>
        </p:txBody>
      </p:sp>
      <p:sp>
        <p:nvSpPr>
          <p:cNvPr id="17" name="Google Shape;216;p11"/>
          <p:cNvSpPr txBox="1"/>
          <p:nvPr/>
        </p:nvSpPr>
        <p:spPr>
          <a:xfrm>
            <a:off x="4694583" y="1399225"/>
            <a:ext cx="1656788" cy="101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CONSEJO REGIONA</a:t>
            </a:r>
            <a:r>
              <a:rPr lang="es-CL" sz="900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sz="900" dirty="0"/>
          </a:p>
          <a:p>
            <a:pPr marL="72000" indent="-72000" fontAlgn="base">
              <a:buFont typeface="Arial" panose="020B0604020202020204" pitchFamily="34" charset="0"/>
              <a:buChar char="•"/>
            </a:pPr>
            <a:r>
              <a:rPr lang="es-MX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Matthew Taylor</a:t>
            </a:r>
          </a:p>
          <a:p>
            <a:pPr marL="72000" indent="-72000" fontAlgn="base">
              <a:buFont typeface="Arial" panose="020B0604020202020204" pitchFamily="34" charset="0"/>
              <a:buChar char="•"/>
            </a:pPr>
            <a:r>
              <a:rPr lang="es-MX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María de los Ángeles De la Paz</a:t>
            </a:r>
          </a:p>
          <a:p>
            <a:pPr marL="72000" indent="-72000" fontAlgn="base">
              <a:buFont typeface="Arial" panose="020B0604020202020204" pitchFamily="34" charset="0"/>
              <a:buChar char="•"/>
            </a:pPr>
            <a:r>
              <a:rPr lang="es-MX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Elizabeth </a:t>
            </a:r>
            <a:r>
              <a:rPr lang="es-MX" sz="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Fese</a:t>
            </a:r>
            <a:endParaRPr lang="es-MX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-72000" fontAlgn="base">
              <a:buFont typeface="Arial" panose="020B0604020202020204" pitchFamily="34" charset="0"/>
              <a:buChar char="•"/>
            </a:pPr>
            <a:r>
              <a:rPr lang="es-MX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Claudia Costa</a:t>
            </a:r>
          </a:p>
          <a:p>
            <a:pPr marL="72000" indent="-72000" fontAlgn="base">
              <a:buFont typeface="Arial" panose="020B0604020202020204" pitchFamily="34" charset="0"/>
              <a:buChar char="•"/>
            </a:pPr>
            <a:r>
              <a:rPr lang="es-MX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María Soledad </a:t>
            </a:r>
            <a:r>
              <a:rPr lang="es-MX" sz="9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Gatica</a:t>
            </a:r>
            <a:endParaRPr lang="es-MX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-72000" fontAlgn="base">
              <a:buFont typeface="Arial" panose="020B0604020202020204" pitchFamily="34" charset="0"/>
              <a:buChar char="•"/>
            </a:pPr>
            <a:r>
              <a:rPr lang="es-MX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Rodrigo Torres </a:t>
            </a:r>
          </a:p>
        </p:txBody>
      </p:sp>
      <p:sp>
        <p:nvSpPr>
          <p:cNvPr id="18" name="Google Shape;217;p11"/>
          <p:cNvSpPr txBox="1"/>
          <p:nvPr/>
        </p:nvSpPr>
        <p:spPr>
          <a:xfrm>
            <a:off x="3692017" y="1080610"/>
            <a:ext cx="2709889" cy="230804"/>
          </a:xfrm>
          <a:prstGeom prst="rect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REGIÓN DE VALPARAÍSO</a:t>
            </a:r>
            <a:endParaRPr lang="es-CL" sz="1200" dirty="0"/>
          </a:p>
        </p:txBody>
      </p:sp>
      <p:sp>
        <p:nvSpPr>
          <p:cNvPr id="28" name="Google Shape;216;p11"/>
          <p:cNvSpPr txBox="1"/>
          <p:nvPr/>
        </p:nvSpPr>
        <p:spPr>
          <a:xfrm>
            <a:off x="3771994" y="1399225"/>
            <a:ext cx="978383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JEFA REGIONAL</a:t>
            </a:r>
            <a:endParaRPr sz="900" dirty="0"/>
          </a:p>
          <a:p>
            <a:r>
              <a:rPr lang="es-CL" sz="900" b="1" dirty="0">
                <a:latin typeface="Calibri"/>
                <a:ea typeface="Calibri"/>
                <a:cs typeface="Calibri"/>
                <a:sym typeface="Calibri"/>
              </a:rPr>
              <a:t>Claudia Bustos</a:t>
            </a:r>
            <a:endParaRPr sz="900" b="1" dirty="0"/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566" y="1871540"/>
            <a:ext cx="683695" cy="915593"/>
          </a:xfrm>
          <a:prstGeom prst="rect">
            <a:avLst/>
          </a:prstGeom>
        </p:spPr>
      </p:pic>
      <p:cxnSp>
        <p:nvCxnSpPr>
          <p:cNvPr id="46" name="Google Shape;330;g3522a828317_0_201"/>
          <p:cNvCxnSpPr/>
          <p:nvPr/>
        </p:nvCxnSpPr>
        <p:spPr>
          <a:xfrm>
            <a:off x="3677226" y="2894022"/>
            <a:ext cx="2674145" cy="0"/>
          </a:xfrm>
          <a:prstGeom prst="straightConnector1">
            <a:avLst/>
          </a:prstGeom>
          <a:noFill/>
          <a:ln w="19050" cap="flat" cmpd="sng">
            <a:solidFill>
              <a:srgbClr val="AC103D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" name="Rectángulo 5"/>
          <p:cNvSpPr/>
          <p:nvPr/>
        </p:nvSpPr>
        <p:spPr>
          <a:xfrm>
            <a:off x="587817" y="3050539"/>
            <a:ext cx="2803562" cy="18134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50"/>
          </a:p>
        </p:txBody>
      </p:sp>
      <p:sp>
        <p:nvSpPr>
          <p:cNvPr id="19" name="Google Shape;218;p11"/>
          <p:cNvSpPr txBox="1"/>
          <p:nvPr/>
        </p:nvSpPr>
        <p:spPr>
          <a:xfrm>
            <a:off x="587820" y="3050539"/>
            <a:ext cx="2722878" cy="230804"/>
          </a:xfrm>
          <a:prstGeom prst="rect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REGIÓN DEL MAULE</a:t>
            </a:r>
            <a:endParaRPr lang="es-CL" sz="1200" dirty="0"/>
          </a:p>
        </p:txBody>
      </p:sp>
      <p:sp>
        <p:nvSpPr>
          <p:cNvPr id="20" name="Google Shape;219;p11"/>
          <p:cNvSpPr txBox="1"/>
          <p:nvPr/>
        </p:nvSpPr>
        <p:spPr>
          <a:xfrm>
            <a:off x="1726859" y="3369154"/>
            <a:ext cx="1664522" cy="143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CONSEJO REGIONAL</a:t>
            </a:r>
            <a:endParaRPr sz="900" dirty="0"/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/>
                <a:ea typeface="Calibri"/>
                <a:cs typeface="Calibri"/>
                <a:sym typeface="Calibri"/>
              </a:rPr>
              <a:t>Clarisa Ayala </a:t>
            </a:r>
          </a:p>
          <a:p>
            <a:pPr marL="89982">
              <a:buSzPts val="1000"/>
            </a:pPr>
            <a:r>
              <a:rPr lang="es-CL" sz="9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(Presidenta)</a:t>
            </a:r>
            <a:endParaRPr lang="es-CL" sz="9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Sergio Barrientos</a:t>
            </a: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María José Álvarez</a:t>
            </a: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Enrique Sánchez</a:t>
            </a: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Jaime Gibson</a:t>
            </a: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Yasna</a:t>
            </a:r>
            <a:r>
              <a:rPr lang="es-CL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Aguirre</a:t>
            </a: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María Eugenia </a:t>
            </a:r>
            <a:r>
              <a:rPr lang="es-CL" sz="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Hormazábal</a:t>
            </a:r>
            <a:endParaRPr lang="es-CL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Cristián Fresno</a:t>
            </a:r>
          </a:p>
        </p:txBody>
      </p:sp>
      <p:sp>
        <p:nvSpPr>
          <p:cNvPr id="29" name="Google Shape;219;p11"/>
          <p:cNvSpPr txBox="1"/>
          <p:nvPr/>
        </p:nvSpPr>
        <p:spPr>
          <a:xfrm>
            <a:off x="700971" y="3369154"/>
            <a:ext cx="1184040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JEFA REGIONAL</a:t>
            </a:r>
            <a:endParaRPr sz="900" dirty="0"/>
          </a:p>
          <a:p>
            <a:r>
              <a:rPr lang="es-CL" sz="900" b="1" dirty="0">
                <a:latin typeface="Calibri"/>
                <a:ea typeface="Calibri"/>
                <a:cs typeface="Calibri"/>
                <a:sym typeface="Calibri"/>
              </a:rPr>
              <a:t>Carolina Moore</a:t>
            </a:r>
            <a:endParaRPr sz="900" b="1" dirty="0"/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12" y="3979832"/>
            <a:ext cx="740171" cy="642781"/>
          </a:xfrm>
          <a:prstGeom prst="rect">
            <a:avLst/>
          </a:prstGeom>
        </p:spPr>
      </p:pic>
      <p:cxnSp>
        <p:nvCxnSpPr>
          <p:cNvPr id="47" name="Google Shape;330;g3522a828317_0_201"/>
          <p:cNvCxnSpPr/>
          <p:nvPr/>
        </p:nvCxnSpPr>
        <p:spPr>
          <a:xfrm>
            <a:off x="652526" y="4863950"/>
            <a:ext cx="2649603" cy="0"/>
          </a:xfrm>
          <a:prstGeom prst="straightConnector1">
            <a:avLst/>
          </a:prstGeom>
          <a:noFill/>
          <a:ln w="19050" cap="flat" cmpd="sng">
            <a:solidFill>
              <a:srgbClr val="AC103D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52" name="Grupo 51"/>
          <p:cNvGrpSpPr/>
          <p:nvPr/>
        </p:nvGrpSpPr>
        <p:grpSpPr>
          <a:xfrm>
            <a:off x="3692017" y="3050538"/>
            <a:ext cx="2813636" cy="1813412"/>
            <a:chOff x="1171452" y="2178801"/>
            <a:chExt cx="5628249" cy="3627453"/>
          </a:xfrm>
        </p:grpSpPr>
        <p:sp>
          <p:nvSpPr>
            <p:cNvPr id="53" name="Rectángulo 52"/>
            <p:cNvSpPr/>
            <p:nvPr/>
          </p:nvSpPr>
          <p:spPr>
            <a:xfrm>
              <a:off x="1171452" y="2178801"/>
              <a:ext cx="5446706" cy="362745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350"/>
            </a:p>
          </p:txBody>
        </p:sp>
        <p:sp>
          <p:nvSpPr>
            <p:cNvPr id="54" name="Google Shape;220;p11"/>
            <p:cNvSpPr txBox="1"/>
            <p:nvPr/>
          </p:nvSpPr>
          <p:spPr>
            <a:xfrm>
              <a:off x="1171452" y="2178801"/>
              <a:ext cx="5446705" cy="461688"/>
            </a:xfrm>
            <a:prstGeom prst="rect">
              <a:avLst/>
            </a:prstGeom>
            <a:solidFill>
              <a:srgbClr val="AB0A3F"/>
            </a:solidFill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r>
                <a:rPr lang="es-CL" sz="12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REGIÓN DEL BIOBÍO</a:t>
              </a:r>
              <a:endParaRPr lang="es-CL" sz="1200" dirty="0"/>
            </a:p>
          </p:txBody>
        </p:sp>
        <p:sp>
          <p:nvSpPr>
            <p:cNvPr id="55" name="Google Shape;221;p11"/>
            <p:cNvSpPr txBox="1"/>
            <p:nvPr/>
          </p:nvSpPr>
          <p:spPr>
            <a:xfrm>
              <a:off x="3721023" y="2801463"/>
              <a:ext cx="3078678" cy="25857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r>
                <a:rPr lang="es-CL" sz="900" b="1" dirty="0">
                  <a:solidFill>
                    <a:srgbClr val="AB0A3F"/>
                  </a:solidFill>
                  <a:latin typeface="Calibri"/>
                  <a:ea typeface="Calibri"/>
                  <a:cs typeface="Calibri"/>
                  <a:sym typeface="Calibri"/>
                </a:rPr>
                <a:t>CONSEJO REGIONAL</a:t>
              </a:r>
              <a:endParaRPr sz="900" dirty="0"/>
            </a:p>
            <a:p>
              <a:pPr marL="85708" indent="-85708">
                <a:buSzPts val="1000"/>
                <a:buFont typeface="Arial"/>
                <a:buChar char="•"/>
              </a:pP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Jacob Ananías </a:t>
              </a:r>
            </a:p>
            <a:p>
              <a:pPr marL="89982">
                <a:buSzPts val="1000"/>
              </a:pPr>
              <a:r>
                <a:rPr lang="es-CL" sz="900" b="1" dirty="0" smtClean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(Presidente)</a:t>
              </a:r>
              <a:endParaRPr lang="es-CL" sz="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85708" indent="-85708">
                <a:buSzPts val="1000"/>
                <a:buFont typeface="Arial"/>
                <a:buChar char="•"/>
              </a:pP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Carlos Muñoz </a:t>
              </a:r>
            </a:p>
            <a:p>
              <a:pPr marL="85708" indent="-85708">
                <a:buSzPts val="1000"/>
                <a:buFont typeface="Arial"/>
                <a:buChar char="•"/>
              </a:pP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Félix </a:t>
              </a:r>
              <a:r>
                <a:rPr lang="es-CL" sz="900" b="1" dirty="0" err="1">
                  <a:latin typeface="Calibri"/>
                  <a:ea typeface="Calibri"/>
                  <a:cs typeface="Calibri"/>
                  <a:sym typeface="Calibri"/>
                </a:rPr>
                <a:t>Maritano</a:t>
              </a: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</a:p>
            <a:p>
              <a:pPr marL="85708" indent="-85708">
                <a:buSzPts val="1000"/>
                <a:buFont typeface="Arial"/>
                <a:buChar char="•"/>
              </a:pP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Felipe </a:t>
              </a:r>
              <a:r>
                <a:rPr lang="es-CL" sz="900" b="1" dirty="0" err="1">
                  <a:latin typeface="Calibri"/>
                  <a:ea typeface="Calibri"/>
                  <a:cs typeface="Calibri"/>
                  <a:sym typeface="Calibri"/>
                </a:rPr>
                <a:t>Metzner</a:t>
              </a: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</a:p>
            <a:p>
              <a:pPr marL="85708" indent="-85708">
                <a:buSzPts val="1000"/>
                <a:buFont typeface="Arial"/>
                <a:buChar char="•"/>
              </a:pP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Gustavo Alcázar </a:t>
              </a:r>
            </a:p>
            <a:p>
              <a:pPr marL="85708" indent="-85708">
                <a:buSzPts val="1000"/>
                <a:buFont typeface="Arial"/>
                <a:buChar char="•"/>
              </a:pP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Guillermo Mendoza</a:t>
              </a:r>
            </a:p>
            <a:p>
              <a:pPr marL="85708" indent="-85708">
                <a:buSzPts val="1000"/>
                <a:buFont typeface="Arial"/>
                <a:buChar char="•"/>
              </a:pP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Angélica Bravo</a:t>
              </a:r>
              <a:endParaRPr sz="900" b="1" dirty="0"/>
            </a:p>
          </p:txBody>
        </p:sp>
        <p:pic>
          <p:nvPicPr>
            <p:cNvPr id="56" name="Imagen 5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1000" y="3856325"/>
              <a:ext cx="1228048" cy="1419241"/>
            </a:xfrm>
            <a:prstGeom prst="rect">
              <a:avLst/>
            </a:prstGeom>
          </p:spPr>
        </p:pic>
        <p:sp>
          <p:nvSpPr>
            <p:cNvPr id="57" name="Google Shape;216;p11"/>
            <p:cNvSpPr txBox="1"/>
            <p:nvPr/>
          </p:nvSpPr>
          <p:spPr>
            <a:xfrm>
              <a:off x="1318151" y="2801463"/>
              <a:ext cx="2358625" cy="646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r>
                <a:rPr lang="es-CL" sz="900" b="1" dirty="0">
                  <a:solidFill>
                    <a:srgbClr val="AB0A3F"/>
                  </a:solidFill>
                  <a:latin typeface="Calibri"/>
                  <a:ea typeface="Calibri"/>
                  <a:cs typeface="Calibri"/>
                  <a:sym typeface="Calibri"/>
                </a:rPr>
                <a:t>JEFA REGIONAL</a:t>
              </a:r>
              <a:endParaRPr sz="900" dirty="0"/>
            </a:p>
            <a:p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Ángeles Toro</a:t>
              </a:r>
              <a:endParaRPr sz="900" b="1" dirty="0"/>
            </a:p>
          </p:txBody>
        </p:sp>
      </p:grpSp>
      <p:cxnSp>
        <p:nvCxnSpPr>
          <p:cNvPr id="58" name="Google Shape;330;g3522a828317_0_201"/>
          <p:cNvCxnSpPr/>
          <p:nvPr/>
        </p:nvCxnSpPr>
        <p:spPr>
          <a:xfrm>
            <a:off x="3692017" y="4863950"/>
            <a:ext cx="2738854" cy="0"/>
          </a:xfrm>
          <a:prstGeom prst="straightConnector1">
            <a:avLst/>
          </a:prstGeom>
          <a:noFill/>
          <a:ln w="19050" cap="flat" cmpd="sng">
            <a:solidFill>
              <a:srgbClr val="AC103D"/>
            </a:solidFill>
            <a:prstDash val="dash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9436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544376" y="1089261"/>
            <a:ext cx="2803562" cy="179432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50"/>
          </a:p>
        </p:txBody>
      </p:sp>
      <p:sp>
        <p:nvSpPr>
          <p:cNvPr id="11" name="Google Shape;209;p11"/>
          <p:cNvSpPr txBox="1"/>
          <p:nvPr/>
        </p:nvSpPr>
        <p:spPr>
          <a:xfrm>
            <a:off x="509857" y="365948"/>
            <a:ext cx="2557306" cy="6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3599" b="1" dirty="0"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599" dirty="0"/>
          </a:p>
        </p:txBody>
      </p:sp>
      <p:pic>
        <p:nvPicPr>
          <p:cNvPr id="14" name="Google Shape;213;p1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9694" y="315748"/>
            <a:ext cx="491614" cy="50809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2;p11"/>
          <p:cNvSpPr txBox="1"/>
          <p:nvPr/>
        </p:nvSpPr>
        <p:spPr>
          <a:xfrm>
            <a:off x="3544722" y="1089261"/>
            <a:ext cx="2803217" cy="230804"/>
          </a:xfrm>
          <a:prstGeom prst="rect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REGIÓN DE LOS RÍOS</a:t>
            </a:r>
            <a:endParaRPr lang="es-CL" sz="1200" dirty="0"/>
          </a:p>
        </p:txBody>
      </p:sp>
      <p:sp>
        <p:nvSpPr>
          <p:cNvPr id="24" name="Google Shape;223;p11"/>
          <p:cNvSpPr txBox="1"/>
          <p:nvPr/>
        </p:nvSpPr>
        <p:spPr>
          <a:xfrm>
            <a:off x="4547288" y="1400538"/>
            <a:ext cx="1500196" cy="101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CONSEJO REGIONAL</a:t>
            </a:r>
            <a:endParaRPr sz="900" dirty="0"/>
          </a:p>
          <a:p>
            <a:pPr marL="85708" indent="-85708">
              <a:buSzPts val="1000"/>
              <a:buFont typeface="Arial"/>
              <a:buChar char="•"/>
            </a:pPr>
            <a:r>
              <a:rPr lang="es-MX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Francisco Mena </a:t>
            </a:r>
          </a:p>
          <a:p>
            <a:pPr lvl="0">
              <a:buSzPts val="1000"/>
            </a:pPr>
            <a:r>
              <a:rPr lang="es-CL" sz="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s-CL" sz="9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(Presidente)</a:t>
            </a:r>
            <a:endParaRPr lang="es-MX" sz="9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/>
                <a:ea typeface="Calibri"/>
                <a:cs typeface="Calibri"/>
                <a:sym typeface="Calibri"/>
              </a:rPr>
              <a:t>María Angélica </a:t>
            </a:r>
            <a:r>
              <a:rPr lang="es-CL" sz="900" b="1" dirty="0" err="1">
                <a:latin typeface="Calibri"/>
                <a:ea typeface="Calibri"/>
                <a:cs typeface="Calibri"/>
                <a:sym typeface="Calibri"/>
              </a:rPr>
              <a:t>Hildebrandt</a:t>
            </a:r>
            <a:endParaRPr lang="es-CL" sz="900" b="1" dirty="0">
              <a:latin typeface="Calibri"/>
              <a:ea typeface="Calibri"/>
              <a:cs typeface="Calibri"/>
              <a:sym typeface="Calibri"/>
            </a:endParaRP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/>
                <a:ea typeface="Calibri"/>
                <a:cs typeface="Calibri"/>
                <a:sym typeface="Calibri"/>
              </a:rPr>
              <a:t>Helmut Huber</a:t>
            </a: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/>
                <a:ea typeface="Calibri"/>
                <a:cs typeface="Calibri"/>
                <a:sym typeface="Calibri"/>
              </a:rPr>
              <a:t>Francisco </a:t>
            </a:r>
            <a:r>
              <a:rPr lang="es-CL" sz="900" b="1" dirty="0" err="1">
                <a:latin typeface="Calibri"/>
                <a:ea typeface="Calibri"/>
                <a:cs typeface="Calibri"/>
                <a:sym typeface="Calibri"/>
              </a:rPr>
              <a:t>Wittwer</a:t>
            </a:r>
            <a:endParaRPr lang="es-CL" sz="900" b="1" dirty="0">
              <a:latin typeface="Calibri"/>
              <a:ea typeface="Calibri"/>
              <a:cs typeface="Calibri"/>
              <a:sym typeface="Calibri"/>
            </a:endParaRP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/>
                <a:ea typeface="Calibri"/>
                <a:cs typeface="Calibri"/>
                <a:sym typeface="Calibri"/>
              </a:rPr>
              <a:t>Natalia </a:t>
            </a:r>
            <a:r>
              <a:rPr lang="es-CL" sz="900" b="1" dirty="0" err="1">
                <a:latin typeface="Calibri"/>
                <a:ea typeface="Calibri"/>
                <a:cs typeface="Calibri"/>
                <a:sym typeface="Calibri"/>
              </a:rPr>
              <a:t>Fauré</a:t>
            </a:r>
            <a:endParaRPr lang="es-CL" sz="9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23;p11"/>
          <p:cNvSpPr txBox="1"/>
          <p:nvPr/>
        </p:nvSpPr>
        <p:spPr>
          <a:xfrm>
            <a:off x="3632311" y="1400539"/>
            <a:ext cx="868581" cy="46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JEFA REGIONAL</a:t>
            </a:r>
            <a:endParaRPr lang="es-CL" sz="900" dirty="0"/>
          </a:p>
          <a:p>
            <a:r>
              <a:rPr lang="es-CL" sz="900" b="1" dirty="0" smtClean="0">
                <a:latin typeface="Calibri"/>
                <a:ea typeface="Calibri"/>
                <a:cs typeface="Calibri"/>
                <a:sym typeface="Calibri"/>
              </a:rPr>
              <a:t>María </a:t>
            </a:r>
            <a:r>
              <a:rPr lang="es-CL" sz="900" b="1" dirty="0">
                <a:latin typeface="Calibri"/>
                <a:ea typeface="Calibri"/>
                <a:cs typeface="Calibri"/>
                <a:sym typeface="Calibri"/>
              </a:rPr>
              <a:t>Cristina </a:t>
            </a:r>
            <a:r>
              <a:rPr lang="es-CL" sz="900" b="1" dirty="0" err="1">
                <a:latin typeface="Calibri"/>
                <a:ea typeface="Calibri"/>
                <a:cs typeface="Calibri"/>
                <a:sym typeface="Calibri"/>
              </a:rPr>
              <a:t>Kneer</a:t>
            </a:r>
            <a:endParaRPr lang="es-CL" sz="9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980" y="2057980"/>
            <a:ext cx="614139" cy="497824"/>
          </a:xfrm>
          <a:prstGeom prst="rect">
            <a:avLst/>
          </a:prstGeom>
        </p:spPr>
      </p:pic>
      <p:sp>
        <p:nvSpPr>
          <p:cNvPr id="40" name="Google Shape;212;p11"/>
          <p:cNvSpPr txBox="1"/>
          <p:nvPr/>
        </p:nvSpPr>
        <p:spPr>
          <a:xfrm>
            <a:off x="2780704" y="439021"/>
            <a:ext cx="4252588" cy="46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2699" b="1" dirty="0">
                <a:latin typeface="Calibri"/>
                <a:ea typeface="Calibri"/>
                <a:cs typeface="Calibri"/>
                <a:sym typeface="Calibri"/>
              </a:rPr>
              <a:t>/ ORGANIZACIÓN REGIONAL</a:t>
            </a:r>
            <a:endParaRPr sz="2699" dirty="0"/>
          </a:p>
        </p:txBody>
      </p:sp>
      <p:pic>
        <p:nvPicPr>
          <p:cNvPr id="41" name="Google Shape;23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2201" y="4551417"/>
            <a:ext cx="3091006" cy="59163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225;p3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5" tIns="22846" rIns="45705" bIns="22846" anchor="ctr" anchorCtr="0">
            <a:noAutofit/>
          </a:bodyPr>
          <a:lstStyle/>
          <a:p>
            <a:pPr algn="ctr">
              <a:buSzPts val="27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586419" y="1089261"/>
            <a:ext cx="2722880" cy="18134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50"/>
          </a:p>
        </p:txBody>
      </p:sp>
      <p:sp>
        <p:nvSpPr>
          <p:cNvPr id="47" name="Google Shape;220;p11"/>
          <p:cNvSpPr txBox="1"/>
          <p:nvPr/>
        </p:nvSpPr>
        <p:spPr>
          <a:xfrm>
            <a:off x="586419" y="1089261"/>
            <a:ext cx="2722880" cy="230804"/>
          </a:xfrm>
          <a:prstGeom prst="rect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pPr lvl="0"/>
            <a:r>
              <a:rPr lang="es-CL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REGIÓN DE LA ARAUCANÍA</a:t>
            </a:r>
            <a:endParaRPr lang="es-CL" sz="1200" dirty="0"/>
          </a:p>
        </p:txBody>
      </p:sp>
      <p:sp>
        <p:nvSpPr>
          <p:cNvPr id="48" name="Google Shape;221;p11"/>
          <p:cNvSpPr txBox="1"/>
          <p:nvPr/>
        </p:nvSpPr>
        <p:spPr>
          <a:xfrm>
            <a:off x="1860983" y="1400538"/>
            <a:ext cx="1539072" cy="143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CONSEJO REGIONAL</a:t>
            </a:r>
            <a:endParaRPr sz="900" dirty="0"/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/>
                <a:ea typeface="Calibri"/>
                <a:cs typeface="Calibri"/>
                <a:sym typeface="Calibri"/>
              </a:rPr>
              <a:t>Pilar Álvarez </a:t>
            </a:r>
          </a:p>
          <a:p>
            <a:pPr marL="89982">
              <a:buSzPts val="1000"/>
            </a:pPr>
            <a:r>
              <a:rPr lang="es-CL" sz="9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(Presidenta)</a:t>
            </a:r>
            <a:endParaRPr lang="es-CL" sz="9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/>
                <a:ea typeface="Calibri"/>
                <a:cs typeface="Calibri"/>
                <a:sym typeface="Calibri"/>
              </a:rPr>
              <a:t>José Galilea</a:t>
            </a: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/>
                <a:ea typeface="Calibri"/>
                <a:cs typeface="Calibri"/>
                <a:sym typeface="Calibri"/>
              </a:rPr>
              <a:t>Carlos </a:t>
            </a:r>
            <a:r>
              <a:rPr lang="es-CL" sz="900" b="1" dirty="0" err="1">
                <a:latin typeface="Calibri"/>
                <a:ea typeface="Calibri"/>
                <a:cs typeface="Calibri"/>
                <a:sym typeface="Calibri"/>
              </a:rPr>
              <a:t>Llancaqueo</a:t>
            </a:r>
            <a:endParaRPr lang="es-CL" sz="900" b="1" dirty="0">
              <a:latin typeface="Calibri"/>
              <a:ea typeface="Calibri"/>
              <a:cs typeface="Calibri"/>
              <a:sym typeface="Calibri"/>
            </a:endParaRP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Gastón </a:t>
            </a:r>
            <a:r>
              <a:rPr lang="es-CL" sz="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Caminondo</a:t>
            </a:r>
            <a:endParaRPr lang="es-CL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Jose</a:t>
            </a:r>
            <a:r>
              <a:rPr lang="es-CL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Antonio </a:t>
            </a:r>
            <a:r>
              <a:rPr lang="es-CL" sz="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Taladriz</a:t>
            </a:r>
            <a:endParaRPr lang="es-CL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Emilio </a:t>
            </a:r>
            <a:r>
              <a:rPr lang="es-CL" sz="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Taladriz</a:t>
            </a:r>
            <a:endParaRPr lang="es-CL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Margarita Bascuñán</a:t>
            </a:r>
          </a:p>
          <a:p>
            <a:pPr marL="85708" indent="-85708">
              <a:buSzPts val="1000"/>
              <a:buFont typeface="Arial"/>
              <a:buChar char="•"/>
            </a:pPr>
            <a:r>
              <a:rPr lang="es-CL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Carlos Gutiérrez</a:t>
            </a:r>
            <a:endParaRPr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1" name="Grupo 50"/>
          <p:cNvGrpSpPr/>
          <p:nvPr/>
        </p:nvGrpSpPr>
        <p:grpSpPr>
          <a:xfrm>
            <a:off x="586418" y="3062170"/>
            <a:ext cx="2803562" cy="1810015"/>
            <a:chOff x="1142007" y="6154138"/>
            <a:chExt cx="5608098" cy="3620658"/>
          </a:xfrm>
        </p:grpSpPr>
        <p:sp>
          <p:nvSpPr>
            <p:cNvPr id="52" name="Rectángulo 51"/>
            <p:cNvSpPr/>
            <p:nvPr/>
          </p:nvSpPr>
          <p:spPr>
            <a:xfrm>
              <a:off x="1142007" y="6154138"/>
              <a:ext cx="5608098" cy="362065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350"/>
            </a:p>
          </p:txBody>
        </p:sp>
        <p:sp>
          <p:nvSpPr>
            <p:cNvPr id="53" name="Google Shape;224;p11"/>
            <p:cNvSpPr txBox="1"/>
            <p:nvPr/>
          </p:nvSpPr>
          <p:spPr>
            <a:xfrm>
              <a:off x="1142011" y="6154138"/>
              <a:ext cx="5446706" cy="461688"/>
            </a:xfrm>
            <a:prstGeom prst="rect">
              <a:avLst/>
            </a:prstGeom>
            <a:solidFill>
              <a:srgbClr val="AB0A3F"/>
            </a:solidFill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r>
                <a:rPr lang="es-CL" sz="12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REGIÓN DE LOS LAGOS</a:t>
              </a:r>
              <a:endParaRPr lang="es-CL" sz="1200" dirty="0"/>
            </a:p>
          </p:txBody>
        </p:sp>
        <p:sp>
          <p:nvSpPr>
            <p:cNvPr id="54" name="Google Shape;225;p11"/>
            <p:cNvSpPr txBox="1"/>
            <p:nvPr/>
          </p:nvSpPr>
          <p:spPr>
            <a:xfrm>
              <a:off x="3420487" y="6776800"/>
              <a:ext cx="2757017" cy="2308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r>
                <a:rPr lang="es-CL" sz="900" b="1" dirty="0">
                  <a:solidFill>
                    <a:srgbClr val="AB0A3F"/>
                  </a:solidFill>
                  <a:latin typeface="Calibri"/>
                  <a:ea typeface="Calibri"/>
                  <a:cs typeface="Calibri"/>
                  <a:sym typeface="Calibri"/>
                </a:rPr>
                <a:t>CONSEJO REGIONAL</a:t>
              </a:r>
              <a:endParaRPr sz="900" dirty="0"/>
            </a:p>
            <a:p>
              <a:pPr marL="85708" indent="-85708">
                <a:buSzPts val="1000"/>
                <a:buFont typeface="Arial"/>
                <a:buChar char="•"/>
              </a:pPr>
              <a:r>
                <a:rPr lang="es-CL" sz="900" b="1" dirty="0" err="1">
                  <a:latin typeface="Calibri"/>
                  <a:ea typeface="Calibri"/>
                  <a:cs typeface="Calibri"/>
                  <a:sym typeface="Calibri"/>
                </a:rPr>
                <a:t>Margoth</a:t>
              </a: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CL" sz="900" b="1" dirty="0" err="1">
                  <a:latin typeface="Calibri"/>
                  <a:ea typeface="Calibri"/>
                  <a:cs typeface="Calibri"/>
                  <a:sym typeface="Calibri"/>
                </a:rPr>
                <a:t>Heitzer</a:t>
              </a:r>
              <a:endParaRPr lang="es-CL" sz="900" b="1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89982">
                <a:buSzPts val="1000"/>
              </a:pPr>
              <a:r>
                <a:rPr lang="es-CL" sz="900" b="1" dirty="0" smtClean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(Presidenta)</a:t>
              </a:r>
              <a:endParaRPr lang="es-CL" sz="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85708" indent="-85708">
                <a:buSzPts val="1000"/>
                <a:buFont typeface="Arial"/>
                <a:buChar char="•"/>
              </a:pP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Juan Luis Gálvez</a:t>
              </a:r>
            </a:p>
            <a:p>
              <a:pPr marL="85708" indent="-85708">
                <a:buSzPts val="1000"/>
                <a:buFont typeface="Arial"/>
                <a:buChar char="•"/>
              </a:pP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Mauricio Saint Jean</a:t>
              </a:r>
            </a:p>
            <a:p>
              <a:pPr marL="85708" indent="-85708">
                <a:buSzPts val="1000"/>
                <a:buFont typeface="Arial"/>
                <a:buChar char="•"/>
              </a:pP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Consuelo Turner</a:t>
              </a:r>
            </a:p>
            <a:p>
              <a:pPr marL="85708" indent="-85708">
                <a:buSzPts val="1000"/>
                <a:buFont typeface="Arial"/>
                <a:buChar char="•"/>
              </a:pP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Víctor Bravo</a:t>
              </a:r>
            </a:p>
            <a:p>
              <a:pPr marL="85708" indent="-85708">
                <a:buSzPts val="1000"/>
                <a:buFont typeface="Arial"/>
                <a:buChar char="•"/>
              </a:pPr>
              <a:r>
                <a:rPr lang="es-CL" sz="9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Luis Reyes</a:t>
              </a:r>
              <a:endParaRPr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Google Shape;223;p11"/>
            <p:cNvSpPr txBox="1"/>
            <p:nvPr/>
          </p:nvSpPr>
          <p:spPr>
            <a:xfrm>
              <a:off x="1303399" y="6776800"/>
              <a:ext cx="1935542" cy="923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46" rIns="45705" bIns="22846" anchor="t" anchorCtr="0">
              <a:spAutoFit/>
            </a:bodyPr>
            <a:lstStyle/>
            <a:p>
              <a:r>
                <a:rPr lang="es-CL" sz="900" b="1" dirty="0">
                  <a:solidFill>
                    <a:srgbClr val="AB0A3F"/>
                  </a:solidFill>
                  <a:latin typeface="Calibri"/>
                  <a:ea typeface="Calibri"/>
                  <a:cs typeface="Calibri"/>
                  <a:sym typeface="Calibri"/>
                </a:rPr>
                <a:t>JEFA REGIONAL</a:t>
              </a:r>
              <a:endParaRPr lang="es-CL" sz="900" dirty="0"/>
            </a:p>
            <a:p>
              <a:r>
                <a:rPr lang="es-CL" sz="900" b="1" dirty="0" smtClean="0">
                  <a:latin typeface="Calibri"/>
                  <a:ea typeface="Calibri"/>
                  <a:cs typeface="Calibri"/>
                  <a:sym typeface="Calibri"/>
                </a:rPr>
                <a:t>María </a:t>
              </a:r>
              <a:r>
                <a:rPr lang="es-CL" sz="900" b="1" dirty="0">
                  <a:latin typeface="Calibri"/>
                  <a:ea typeface="Calibri"/>
                  <a:cs typeface="Calibri"/>
                  <a:sym typeface="Calibri"/>
                </a:rPr>
                <a:t>Cristina </a:t>
              </a:r>
              <a:r>
                <a:rPr lang="es-CL" sz="900" b="1" dirty="0" err="1">
                  <a:latin typeface="Calibri"/>
                  <a:ea typeface="Calibri"/>
                  <a:cs typeface="Calibri"/>
                  <a:sym typeface="Calibri"/>
                </a:rPr>
                <a:t>Kneer</a:t>
              </a:r>
              <a:endParaRPr lang="es-CL" sz="900"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6" name="Imagen 5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792" y="7833951"/>
              <a:ext cx="985447" cy="1825973"/>
            </a:xfrm>
            <a:prstGeom prst="rect">
              <a:avLst/>
            </a:prstGeom>
          </p:spPr>
        </p:pic>
      </p:grpSp>
      <p:cxnSp>
        <p:nvCxnSpPr>
          <p:cNvPr id="57" name="Google Shape;330;g3522a828317_0_201"/>
          <p:cNvCxnSpPr/>
          <p:nvPr/>
        </p:nvCxnSpPr>
        <p:spPr>
          <a:xfrm>
            <a:off x="586419" y="4880376"/>
            <a:ext cx="2738854" cy="0"/>
          </a:xfrm>
          <a:prstGeom prst="straightConnector1">
            <a:avLst/>
          </a:prstGeom>
          <a:noFill/>
          <a:ln w="19050" cap="flat" cmpd="sng">
            <a:solidFill>
              <a:srgbClr val="AC103D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58" name="Google Shape;330;g3522a828317_0_201"/>
          <p:cNvCxnSpPr/>
          <p:nvPr/>
        </p:nvCxnSpPr>
        <p:spPr>
          <a:xfrm>
            <a:off x="586419" y="2903590"/>
            <a:ext cx="2738854" cy="0"/>
          </a:xfrm>
          <a:prstGeom prst="straightConnector1">
            <a:avLst/>
          </a:prstGeom>
          <a:noFill/>
          <a:ln w="19050" cap="flat" cmpd="sng">
            <a:solidFill>
              <a:srgbClr val="AC103D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59" name="Google Shape;330;g3522a828317_0_201"/>
          <p:cNvCxnSpPr/>
          <p:nvPr/>
        </p:nvCxnSpPr>
        <p:spPr>
          <a:xfrm>
            <a:off x="3632312" y="2903590"/>
            <a:ext cx="2738854" cy="0"/>
          </a:xfrm>
          <a:prstGeom prst="straightConnector1">
            <a:avLst/>
          </a:prstGeom>
          <a:noFill/>
          <a:ln w="19050" cap="flat" cmpd="sng">
            <a:solidFill>
              <a:srgbClr val="AC103D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9" name="Google Shape;223;p11"/>
          <p:cNvSpPr txBox="1"/>
          <p:nvPr/>
        </p:nvSpPr>
        <p:spPr>
          <a:xfrm>
            <a:off x="669389" y="1400539"/>
            <a:ext cx="868581" cy="46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46" rIns="45705" bIns="22846" anchor="t" anchorCtr="0">
            <a:spAutoFit/>
          </a:bodyPr>
          <a:lstStyle/>
          <a:p>
            <a:r>
              <a:rPr lang="es-CL" sz="900" b="1" dirty="0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JEFA REGIONAL</a:t>
            </a:r>
            <a:endParaRPr lang="es-CL" sz="900" dirty="0"/>
          </a:p>
          <a:p>
            <a:r>
              <a:rPr lang="es-CL" sz="900" b="1" dirty="0" smtClean="0">
                <a:latin typeface="Calibri"/>
                <a:ea typeface="Calibri"/>
                <a:cs typeface="Calibri"/>
                <a:sym typeface="Calibri"/>
              </a:rPr>
              <a:t>María </a:t>
            </a:r>
            <a:r>
              <a:rPr lang="es-CL" sz="900" b="1" dirty="0">
                <a:latin typeface="Calibri"/>
                <a:ea typeface="Calibri"/>
                <a:cs typeface="Calibri"/>
                <a:sym typeface="Calibri"/>
              </a:rPr>
              <a:t>Cristina </a:t>
            </a:r>
            <a:r>
              <a:rPr lang="es-CL" sz="900" b="1" dirty="0" err="1">
                <a:latin typeface="Calibri"/>
                <a:ea typeface="Calibri"/>
                <a:cs typeface="Calibri"/>
                <a:sym typeface="Calibri"/>
              </a:rPr>
              <a:t>Kneer</a:t>
            </a:r>
            <a:endParaRPr lang="es-CL" sz="9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29" y="2001779"/>
            <a:ext cx="673265" cy="66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9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54160</TotalTime>
  <Words>2383</Words>
  <Application>Microsoft Office PowerPoint</Application>
  <PresentationFormat>Presentación en pantalla (16:9)</PresentationFormat>
  <Paragraphs>524</Paragraphs>
  <Slides>42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42</vt:i4>
      </vt:variant>
    </vt:vector>
  </HeadingPairs>
  <TitlesOfParts>
    <vt:vector size="48" baseType="lpstr">
      <vt:lpstr>Arial</vt:lpstr>
      <vt:lpstr>Lato</vt:lpstr>
      <vt:lpstr>Courier New</vt:lpstr>
      <vt:lpstr>Calibri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Aldo Bagioli</cp:lastModifiedBy>
  <cp:revision>137</cp:revision>
  <dcterms:created xsi:type="dcterms:W3CDTF">2024-03-06T00:00:02Z</dcterms:created>
  <dcterms:modified xsi:type="dcterms:W3CDTF">2025-12-11T18:18:51Z</dcterms:modified>
</cp:coreProperties>
</file>